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8.xml" ContentType="application/vnd.openxmlformats-officedocument.presentationml.tag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9.xml" ContentType="application/vnd.openxmlformats-officedocument.presentationml.tags+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tags/tag10.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tags/tag11.xml" ContentType="application/vnd.openxmlformats-officedocument.presentationml.tags+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tags/tag12.xml" ContentType="application/vnd.openxmlformats-officedocument.presentationml.tags+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Lst>
  <p:notesMasterIdLst>
    <p:notesMasterId r:id="rId20"/>
  </p:notesMasterIdLst>
  <p:handoutMasterIdLst>
    <p:handoutMasterId r:id="rId21"/>
  </p:handoutMasterIdLst>
  <p:sldIdLst>
    <p:sldId id="256" r:id="rId3"/>
    <p:sldId id="258" r:id="rId4"/>
    <p:sldId id="308" r:id="rId5"/>
    <p:sldId id="302" r:id="rId6"/>
    <p:sldId id="289" r:id="rId7"/>
    <p:sldId id="290" r:id="rId8"/>
    <p:sldId id="305" r:id="rId9"/>
    <p:sldId id="266" r:id="rId10"/>
    <p:sldId id="278" r:id="rId11"/>
    <p:sldId id="279" r:id="rId12"/>
    <p:sldId id="309" r:id="rId13"/>
    <p:sldId id="269" r:id="rId14"/>
    <p:sldId id="268" r:id="rId15"/>
    <p:sldId id="292" r:id="rId16"/>
    <p:sldId id="275" r:id="rId17"/>
    <p:sldId id="306" r:id="rId18"/>
    <p:sldId id="283" r:id="rId19"/>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249" userDrawn="1">
          <p15:clr>
            <a:srgbClr val="A4A3A4"/>
          </p15:clr>
        </p15:guide>
        <p15:guide id="3" orient="horz" pos="845" userDrawn="1">
          <p15:clr>
            <a:srgbClr val="A4A3A4"/>
          </p15:clr>
        </p15:guide>
        <p15:guide id="4" orient="horz" pos="2976" userDrawn="1">
          <p15:clr>
            <a:srgbClr val="A4A3A4"/>
          </p15:clr>
        </p15:guide>
        <p15:guide id="5" pos="975" userDrawn="1">
          <p15:clr>
            <a:srgbClr val="A4A3A4"/>
          </p15:clr>
        </p15:guide>
        <p15:guide id="6" pos="1519" userDrawn="1">
          <p15:clr>
            <a:srgbClr val="A4A3A4"/>
          </p15:clr>
        </p15:guide>
        <p15:guide id="7" pos="2880" userDrawn="1">
          <p15:clr>
            <a:srgbClr val="A4A3A4"/>
          </p15:clr>
        </p15:guide>
        <p15:guide id="8"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tha Pillay" initials="DP" lastIdx="66" clrIdx="0">
    <p:extLst>
      <p:ext uri="{19B8F6BF-5375-455C-9EA6-DF929625EA0E}">
        <p15:presenceInfo xmlns:p15="http://schemas.microsoft.com/office/powerpoint/2012/main" userId="S-1-5-21-3863489222-3862667314-3109721810-39234" providerId="AD"/>
      </p:ext>
    </p:extLst>
  </p:cmAuthor>
  <p:cmAuthor id="2" name="Kathleen Ridgeway" initials="KR" lastIdx="11" clrIdx="1">
    <p:extLst>
      <p:ext uri="{19B8F6BF-5375-455C-9EA6-DF929625EA0E}">
        <p15:presenceInfo xmlns:p15="http://schemas.microsoft.com/office/powerpoint/2012/main" userId="S-1-5-21-3003367119-45151493-406046460-37939" providerId="AD"/>
      </p:ext>
    </p:extLst>
  </p:cmAuthor>
  <p:cmAuthor id="3" name="Kristine Torjesen" initials="KT" lastIdx="4" clrIdx="2">
    <p:extLst>
      <p:ext uri="{19B8F6BF-5375-455C-9EA6-DF929625EA0E}">
        <p15:presenceInfo xmlns:p15="http://schemas.microsoft.com/office/powerpoint/2012/main" userId="S-1-5-21-3003367119-45151493-406046460-40964" providerId="AD"/>
      </p:ext>
    </p:extLst>
  </p:cmAuthor>
  <p:cmAuthor id="4" name="Theresa Hoke" initials="TH" lastIdx="11" clrIdx="3">
    <p:extLst>
      <p:ext uri="{19B8F6BF-5375-455C-9EA6-DF929625EA0E}">
        <p15:presenceInfo xmlns:p15="http://schemas.microsoft.com/office/powerpoint/2012/main" userId="S-1-5-21-3003367119-45151493-406046460-40914" providerId="AD"/>
      </p:ext>
    </p:extLst>
  </p:cmAuthor>
  <p:cmAuthor id="5" name="Kayla Stankevitz" initials="KS" lastIdx="6" clrIdx="4">
    <p:extLst>
      <p:ext uri="{19B8F6BF-5375-455C-9EA6-DF929625EA0E}">
        <p15:presenceInfo xmlns:p15="http://schemas.microsoft.com/office/powerpoint/2012/main" userId="S-1-5-21-3003367119-45151493-406046460-37940" providerId="AD"/>
      </p:ext>
    </p:extLst>
  </p:cmAuthor>
  <p:cmAuthor id="6" name="Saiqa Mullick" initials="SM" lastIdx="20" clrIdx="5">
    <p:extLst>
      <p:ext uri="{19B8F6BF-5375-455C-9EA6-DF929625EA0E}">
        <p15:presenceInfo xmlns:p15="http://schemas.microsoft.com/office/powerpoint/2012/main" userId="S-1-5-21-3863489222-3862667314-3109721810-376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920" autoAdjust="0"/>
  </p:normalViewPr>
  <p:slideViewPr>
    <p:cSldViewPr>
      <p:cViewPr varScale="1">
        <p:scale>
          <a:sx n="87" d="100"/>
          <a:sy n="87" d="100"/>
        </p:scale>
        <p:origin x="990" y="96"/>
      </p:cViewPr>
      <p:guideLst>
        <p:guide orient="horz" pos="482"/>
        <p:guide pos="249"/>
        <p:guide orient="horz" pos="845"/>
        <p:guide orient="horz" pos="2976"/>
        <p:guide pos="975"/>
        <p:guide pos="1519"/>
        <p:guide pos="2880"/>
        <p:guide orient="horz" pos="27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wrhi-dc01\home\dpillay\OPTIONS\ACCESS\Report\Book1.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wrhi-dc01\home\dpillay\OPTIONS\ACCESS\IAS%202018\Book1.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wrhi-dc01\home\dpillay\OPTIONS\ACCESS\Report\Book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ZA" sz="1600" b="1" dirty="0"/>
              <a:t>MSM (n= 24)</a:t>
            </a:r>
          </a:p>
        </c:rich>
      </c:tx>
      <c:layout>
        <c:manualLayout>
          <c:xMode val="edge"/>
          <c:yMode val="edge"/>
          <c:x val="0.37004902360287745"/>
          <c:y val="0.1240619131406757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513519594682275"/>
          <c:y val="0.23448293623259106"/>
          <c:w val="0.36493317013791104"/>
          <c:h val="0.58189951192249501"/>
        </c:manualLayout>
      </c:layout>
      <c:doughnutChart>
        <c:varyColors val="1"/>
        <c:ser>
          <c:idx val="0"/>
          <c:order val="0"/>
          <c:dPt>
            <c:idx val="0"/>
            <c:bubble3D val="0"/>
            <c:spPr>
              <a:solidFill>
                <a:srgbClr val="FFC000"/>
              </a:solidFill>
              <a:ln w="19050">
                <a:solidFill>
                  <a:schemeClr val="lt1"/>
                </a:solidFill>
              </a:ln>
              <a:effectLst/>
            </c:spPr>
            <c:extLst xmlns:c16r2="http://schemas.microsoft.com/office/drawing/2015/06/chart">
              <c:ext xmlns:c16="http://schemas.microsoft.com/office/drawing/2014/chart" uri="{C3380CC4-5D6E-409C-BE32-E72D297353CC}">
                <c16:uniqueId val="{00000001-14C2-486B-A0D0-8861B832A5A8}"/>
              </c:ext>
            </c:extLst>
          </c:dPt>
          <c:dPt>
            <c:idx val="1"/>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3-14C2-486B-A0D0-8861B832A5A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4C2-486B-A0D0-8861B832A5A8}"/>
              </c:ext>
            </c:extLst>
          </c:dPt>
          <c:dLbls>
            <c:dLbl>
              <c:idx val="0"/>
              <c:layout>
                <c:manualLayout>
                  <c:x val="-3.9167643939420661E-3"/>
                  <c:y val="0.1275087681075332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C2-486B-A0D0-8861B832A5A8}"/>
                </c:ext>
                <c:ext xmlns:c15="http://schemas.microsoft.com/office/drawing/2012/chart" uri="{CE6537A1-D6FC-4f65-9D91-7224C49458BB}">
                  <c15:layout/>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Sheet3!$A$4:$A$6</c:f>
              <c:strCache>
                <c:ptCount val="3"/>
                <c:pt idx="0">
                  <c:v>Starting today</c:v>
                </c:pt>
                <c:pt idx="1">
                  <c:v>Declined</c:v>
                </c:pt>
                <c:pt idx="2">
                  <c:v>Never Been Offered</c:v>
                </c:pt>
              </c:strCache>
            </c:strRef>
          </c:cat>
          <c:val>
            <c:numRef>
              <c:f>Sheet3!$C$4:$C$6</c:f>
              <c:numCache>
                <c:formatCode>0%</c:formatCode>
                <c:ptCount val="3"/>
                <c:pt idx="0">
                  <c:v>4.1666666666666664E-2</c:v>
                </c:pt>
                <c:pt idx="1">
                  <c:v>0.29166666666666669</c:v>
                </c:pt>
                <c:pt idx="2">
                  <c:v>0.66666666666666663</c:v>
                </c:pt>
              </c:numCache>
            </c:numRef>
          </c:val>
          <c:extLst xmlns:c16r2="http://schemas.microsoft.com/office/drawing/2015/06/chart">
            <c:ext xmlns:c16="http://schemas.microsoft.com/office/drawing/2014/chart" uri="{C3380CC4-5D6E-409C-BE32-E72D297353CC}">
              <c16:uniqueId val="{00000006-14C2-486B-A0D0-8861B832A5A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sz="1200"/>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Sheet8!$A$9</c:f>
              <c:strCache>
                <c:ptCount val="1"/>
                <c:pt idx="0">
                  <c:v>Current Users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Sheet8!$B$8:$D$8</c:f>
              <c:strCache>
                <c:ptCount val="3"/>
                <c:pt idx="0">
                  <c:v>Experienced Side Effects</c:v>
                </c:pt>
                <c:pt idx="1">
                  <c:v>Side Effects Tolerable</c:v>
                </c:pt>
                <c:pt idx="2">
                  <c:v>Affects Daily Life</c:v>
                </c:pt>
              </c:strCache>
            </c:strRef>
          </c:cat>
          <c:val>
            <c:numRef>
              <c:f>Sheet8!$B$9:$D$9</c:f>
              <c:numCache>
                <c:formatCode>0%</c:formatCode>
                <c:ptCount val="3"/>
                <c:pt idx="0">
                  <c:v>0.59</c:v>
                </c:pt>
                <c:pt idx="1">
                  <c:v>0.61</c:v>
                </c:pt>
                <c:pt idx="2">
                  <c:v>0.31</c:v>
                </c:pt>
              </c:numCache>
            </c:numRef>
          </c:val>
        </c:ser>
        <c:ser>
          <c:idx val="1"/>
          <c:order val="1"/>
          <c:tx>
            <c:strRef>
              <c:f>Sheet8!$A$10</c:f>
              <c:strCache>
                <c:ptCount val="1"/>
                <c:pt idx="0">
                  <c:v>Past Users</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Sheet8!$B$8:$D$8</c:f>
              <c:strCache>
                <c:ptCount val="3"/>
                <c:pt idx="0">
                  <c:v>Experienced Side Effects</c:v>
                </c:pt>
                <c:pt idx="1">
                  <c:v>Side Effects Tolerable</c:v>
                </c:pt>
                <c:pt idx="2">
                  <c:v>Affects Daily Life</c:v>
                </c:pt>
              </c:strCache>
            </c:strRef>
          </c:cat>
          <c:val>
            <c:numRef>
              <c:f>Sheet8!$B$10:$D$10</c:f>
              <c:numCache>
                <c:formatCode>0%</c:formatCode>
                <c:ptCount val="3"/>
                <c:pt idx="0">
                  <c:v>0.95</c:v>
                </c:pt>
                <c:pt idx="1">
                  <c:v>0.15</c:v>
                </c:pt>
                <c:pt idx="2">
                  <c:v>0.83</c:v>
                </c:pt>
              </c:numCache>
            </c:numRef>
          </c:val>
        </c:ser>
        <c:dLbls>
          <c:showLegendKey val="0"/>
          <c:showVal val="0"/>
          <c:showCatName val="0"/>
          <c:showSerName val="0"/>
          <c:showPercent val="0"/>
          <c:showBubbleSize val="0"/>
        </c:dLbls>
        <c:gapWidth val="219"/>
        <c:overlap val="-27"/>
        <c:axId val="171919976"/>
        <c:axId val="171920368"/>
      </c:barChart>
      <c:catAx>
        <c:axId val="17191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1920368"/>
        <c:crosses val="autoZero"/>
        <c:auto val="1"/>
        <c:lblAlgn val="ctr"/>
        <c:lblOffset val="100"/>
        <c:noMultiLvlLbl val="0"/>
      </c:catAx>
      <c:valAx>
        <c:axId val="1719203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19976"/>
        <c:crosses val="autoZero"/>
        <c:crossBetween val="between"/>
      </c:valAx>
      <c:spPr>
        <a:noFill/>
        <a:ln>
          <a:noFill/>
        </a:ln>
        <a:effectLst/>
      </c:spPr>
    </c:plotArea>
    <c:legend>
      <c:legendPos val="b"/>
      <c:layout>
        <c:manualLayout>
          <c:xMode val="edge"/>
          <c:yMode val="edge"/>
          <c:x val="0.6633971344586066"/>
          <c:y val="7.7276338153065482E-3"/>
          <c:w val="0.3366028655413934"/>
          <c:h val="6.68139989818623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Sheet5!$C$1</c:f>
              <c:strCache>
                <c:ptCount val="1"/>
                <c:pt idx="0">
                  <c:v>FSW (n=125)</c:v>
                </c:pt>
              </c:strCache>
            </c:strRef>
          </c:tx>
          <c:spPr>
            <a:solidFill>
              <a:srgbClr val="002060"/>
            </a:solidFill>
            <a:ln>
              <a:noFill/>
            </a:ln>
            <a:effectLst/>
          </c:spPr>
          <c:invertIfNegative val="0"/>
          <c:dLbls>
            <c:dLbl>
              <c:idx val="1"/>
              <c:layout>
                <c:manualLayout>
                  <c:x val="-4.2845190543020616E-3"/>
                  <c:y val="2.6267766938425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F43-468B-A3AE-F85541F6B947}"/>
                </c:ext>
                <c:ext xmlns:c15="http://schemas.microsoft.com/office/drawing/2012/chart" uri="{CE6537A1-D6FC-4f65-9D91-7224C49458BB}">
                  <c15:layout/>
                </c:ext>
              </c:extLst>
            </c:dLbl>
            <c:dLbl>
              <c:idx val="3"/>
              <c:layout>
                <c:manualLayout>
                  <c:x val="0"/>
                  <c:y val="2.25152288043645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B04-482B-9A54-B7FECF99F07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Sheet5!$A$2:$A$7</c:f>
              <c:strCache>
                <c:ptCount val="6"/>
                <c:pt idx="0">
                  <c:v>How to use oral PrEP</c:v>
                </c:pt>
                <c:pt idx="1">
                  <c:v>When to use oral PrEP </c:v>
                </c:pt>
                <c:pt idx="2">
                  <c:v>Safety</c:v>
                </c:pt>
                <c:pt idx="3">
                  <c:v>Side Effects</c:v>
                </c:pt>
                <c:pt idx="4">
                  <c:v>Managing Side Effects</c:v>
                </c:pt>
                <c:pt idx="5">
                  <c:v>Other Topic</c:v>
                </c:pt>
              </c:strCache>
            </c:strRef>
          </c:cat>
          <c:val>
            <c:numRef>
              <c:f>Sheet5!$C$2:$C$7</c:f>
              <c:numCache>
                <c:formatCode>0%</c:formatCode>
                <c:ptCount val="6"/>
                <c:pt idx="0">
                  <c:v>0.92</c:v>
                </c:pt>
                <c:pt idx="1">
                  <c:v>0.80800000000000005</c:v>
                </c:pt>
                <c:pt idx="2">
                  <c:v>0.79200000000000004</c:v>
                </c:pt>
                <c:pt idx="3">
                  <c:v>0.73599999999999999</c:v>
                </c:pt>
                <c:pt idx="4">
                  <c:v>0.4</c:v>
                </c:pt>
                <c:pt idx="5">
                  <c:v>2.4E-2</c:v>
                </c:pt>
              </c:numCache>
            </c:numRef>
          </c:val>
          <c:extLst xmlns:c16r2="http://schemas.microsoft.com/office/drawing/2015/06/chart">
            <c:ext xmlns:c16="http://schemas.microsoft.com/office/drawing/2014/chart" uri="{C3380CC4-5D6E-409C-BE32-E72D297353CC}">
              <c16:uniqueId val="{00000001-0B04-482B-9A54-B7FECF99F07D}"/>
            </c:ext>
          </c:extLst>
        </c:ser>
        <c:ser>
          <c:idx val="1"/>
          <c:order val="1"/>
          <c:tx>
            <c:strRef>
              <c:f>Sheet5!$E$1</c:f>
              <c:strCache>
                <c:ptCount val="1"/>
                <c:pt idx="0">
                  <c:v>MSM (n=59)</c:v>
                </c:pt>
              </c:strCache>
            </c:strRef>
          </c:tx>
          <c:spPr>
            <a:solidFill>
              <a:srgbClr val="00B0F0"/>
            </a:solidFill>
            <a:ln>
              <a:noFill/>
            </a:ln>
            <a:effectLst/>
          </c:spPr>
          <c:invertIfNegative val="0"/>
          <c:dLbls>
            <c:dLbl>
              <c:idx val="0"/>
              <c:layout>
                <c:manualLayout>
                  <c:x val="-1.4281730181006874E-3"/>
                  <c:y val="1.501015253624301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B04-482B-9A54-B7FECF99F07D}"/>
                </c:ext>
                <c:ext xmlns:c15="http://schemas.microsoft.com/office/drawing/2012/chart" uri="{CE6537A1-D6FC-4f65-9D91-7224C49458BB}">
                  <c15:layout/>
                </c:ext>
              </c:extLst>
            </c:dLbl>
            <c:dLbl>
              <c:idx val="1"/>
              <c:layout>
                <c:manualLayout>
                  <c:x val="5.7126920724027497E-3"/>
                  <c:y val="7.505076268121491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04-482B-9A54-B7FECF99F07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Sheet5!$A$2:$A$7</c:f>
              <c:strCache>
                <c:ptCount val="6"/>
                <c:pt idx="0">
                  <c:v>How to use oral PrEP</c:v>
                </c:pt>
                <c:pt idx="1">
                  <c:v>When to use oral PrEP </c:v>
                </c:pt>
                <c:pt idx="2">
                  <c:v>Safety</c:v>
                </c:pt>
                <c:pt idx="3">
                  <c:v>Side Effects</c:v>
                </c:pt>
                <c:pt idx="4">
                  <c:v>Managing Side Effects</c:v>
                </c:pt>
                <c:pt idx="5">
                  <c:v>Other Topic</c:v>
                </c:pt>
              </c:strCache>
            </c:strRef>
          </c:cat>
          <c:val>
            <c:numRef>
              <c:f>Sheet5!$E$2:$E$7</c:f>
              <c:numCache>
                <c:formatCode>0%</c:formatCode>
                <c:ptCount val="6"/>
                <c:pt idx="0">
                  <c:v>0.66101694915254239</c:v>
                </c:pt>
                <c:pt idx="1">
                  <c:v>0.74576271186440679</c:v>
                </c:pt>
                <c:pt idx="2">
                  <c:v>0.59322033898305082</c:v>
                </c:pt>
                <c:pt idx="3">
                  <c:v>0.81355932203389836</c:v>
                </c:pt>
                <c:pt idx="4">
                  <c:v>0.49152542372881358</c:v>
                </c:pt>
                <c:pt idx="5">
                  <c:v>8.4745762711864403E-2</c:v>
                </c:pt>
              </c:numCache>
            </c:numRef>
          </c:val>
          <c:extLst xmlns:c16r2="http://schemas.microsoft.com/office/drawing/2015/06/chart">
            <c:ext xmlns:c16="http://schemas.microsoft.com/office/drawing/2014/chart" uri="{C3380CC4-5D6E-409C-BE32-E72D297353CC}">
              <c16:uniqueId val="{00000004-0B04-482B-9A54-B7FECF99F07D}"/>
            </c:ext>
          </c:extLst>
        </c:ser>
        <c:ser>
          <c:idx val="2"/>
          <c:order val="2"/>
          <c:tx>
            <c:strRef>
              <c:f>Sheet5!$G$1</c:f>
              <c:strCache>
                <c:ptCount val="1"/>
                <c:pt idx="0">
                  <c:v>Other (n=22)</c:v>
                </c:pt>
              </c:strCache>
            </c:strRef>
          </c:tx>
          <c:spPr>
            <a:solidFill>
              <a:srgbClr val="7030A0"/>
            </a:solidFill>
            <a:ln>
              <a:noFill/>
            </a:ln>
            <a:effectLst/>
          </c:spPr>
          <c:invertIfNegative val="0"/>
          <c:dLbls>
            <c:dLbl>
              <c:idx val="0"/>
              <c:layout>
                <c:manualLayout>
                  <c:x val="1.4281730181006874E-3"/>
                  <c:y val="7.50507626812150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F43-468B-A3AE-F85541F6B947}"/>
                </c:ext>
                <c:ext xmlns:c15="http://schemas.microsoft.com/office/drawing/2012/chart" uri="{CE6537A1-D6FC-4f65-9D91-7224C49458BB}">
                  <c15:layout/>
                </c:ext>
              </c:extLst>
            </c:dLbl>
            <c:dLbl>
              <c:idx val="1"/>
              <c:layout>
                <c:manualLayout>
                  <c:x val="2.8563460362013749E-3"/>
                  <c:y val="2.6267766938425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B04-482B-9A54-B7FECF99F07D}"/>
                </c:ext>
                <c:ext xmlns:c15="http://schemas.microsoft.com/office/drawing/2012/chart" uri="{CE6537A1-D6FC-4f65-9D91-7224C49458BB}">
                  <c15:layout/>
                </c:ext>
              </c:extLst>
            </c:dLbl>
            <c:dLbl>
              <c:idx val="2"/>
              <c:layout>
                <c:manualLayout>
                  <c:x val="1.4281730181007397E-3"/>
                  <c:y val="1.876269067030373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B04-482B-9A54-B7FECF99F07D}"/>
                </c:ext>
                <c:ext xmlns:c15="http://schemas.microsoft.com/office/drawing/2012/chart" uri="{CE6537A1-D6FC-4f65-9D91-7224C49458BB}">
                  <c15:layout/>
                </c:ext>
              </c:extLst>
            </c:dLbl>
            <c:dLbl>
              <c:idx val="3"/>
              <c:layout>
                <c:manualLayout>
                  <c:x val="-1.0473147812707799E-16"/>
                  <c:y val="1.12576144021822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B04-482B-9A54-B7FECF99F07D}"/>
                </c:ext>
                <c:ext xmlns:c15="http://schemas.microsoft.com/office/drawing/2012/chart" uri="{CE6537A1-D6FC-4f65-9D91-7224C49458BB}">
                  <c15:layout/>
                </c:ext>
              </c:extLst>
            </c:dLbl>
            <c:dLbl>
              <c:idx val="4"/>
              <c:layout>
                <c:manualLayout>
                  <c:x val="0"/>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B04-482B-9A54-B7FECF99F07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Sheet5!$A$2:$A$7</c:f>
              <c:strCache>
                <c:ptCount val="6"/>
                <c:pt idx="0">
                  <c:v>How to use oral PrEP</c:v>
                </c:pt>
                <c:pt idx="1">
                  <c:v>When to use oral PrEP </c:v>
                </c:pt>
                <c:pt idx="2">
                  <c:v>Safety</c:v>
                </c:pt>
                <c:pt idx="3">
                  <c:v>Side Effects</c:v>
                </c:pt>
                <c:pt idx="4">
                  <c:v>Managing Side Effects</c:v>
                </c:pt>
                <c:pt idx="5">
                  <c:v>Other Topic</c:v>
                </c:pt>
              </c:strCache>
            </c:strRef>
          </c:cat>
          <c:val>
            <c:numRef>
              <c:f>Sheet5!$G$2:$G$7</c:f>
              <c:numCache>
                <c:formatCode>0%</c:formatCode>
                <c:ptCount val="6"/>
                <c:pt idx="0">
                  <c:v>0.68181818181818177</c:v>
                </c:pt>
                <c:pt idx="1">
                  <c:v>0.68181818181818177</c:v>
                </c:pt>
                <c:pt idx="2">
                  <c:v>0.54545454545454541</c:v>
                </c:pt>
                <c:pt idx="3">
                  <c:v>0.5</c:v>
                </c:pt>
                <c:pt idx="4">
                  <c:v>0.22727272727272727</c:v>
                </c:pt>
                <c:pt idx="5">
                  <c:v>0.13636363636363635</c:v>
                </c:pt>
              </c:numCache>
            </c:numRef>
          </c:val>
          <c:extLst xmlns:c16r2="http://schemas.microsoft.com/office/drawing/2015/06/chart">
            <c:ext xmlns:c16="http://schemas.microsoft.com/office/drawing/2014/chart" uri="{C3380CC4-5D6E-409C-BE32-E72D297353CC}">
              <c16:uniqueId val="{00000009-0B04-482B-9A54-B7FECF99F07D}"/>
            </c:ext>
          </c:extLst>
        </c:ser>
        <c:dLbls>
          <c:showLegendKey val="0"/>
          <c:showVal val="0"/>
          <c:showCatName val="0"/>
          <c:showSerName val="0"/>
          <c:showPercent val="0"/>
          <c:showBubbleSize val="0"/>
        </c:dLbls>
        <c:gapWidth val="110"/>
        <c:axId val="171921544"/>
        <c:axId val="171921936"/>
      </c:barChart>
      <c:catAx>
        <c:axId val="17192154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ZA" b="1" dirty="0"/>
                  <a:t>Topics</a:t>
                </a:r>
                <a:r>
                  <a:rPr lang="en-ZA" b="1" baseline="0" dirty="0"/>
                  <a:t> Covered During PrEP Counselling Sessions (Multiple Responses Allowed)</a:t>
                </a:r>
                <a:endParaRPr lang="en-ZA" b="1" dirty="0"/>
              </a:p>
            </c:rich>
          </c:tx>
          <c:layout>
            <c:manualLayout>
              <c:xMode val="edge"/>
              <c:yMode val="edge"/>
              <c:x val="0.13419642214545324"/>
              <c:y val="0.8908386656801726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21936"/>
        <c:crosses val="autoZero"/>
        <c:auto val="1"/>
        <c:lblAlgn val="ctr"/>
        <c:lblOffset val="100"/>
        <c:noMultiLvlLbl val="0"/>
      </c:catAx>
      <c:valAx>
        <c:axId val="171921936"/>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dirty="0"/>
                  <a:t>Percentag</a:t>
                </a:r>
                <a:r>
                  <a:rPr lang="en-ZA" baseline="0" dirty="0"/>
                  <a:t>e (%)</a:t>
                </a:r>
                <a:endParaRPr lang="en-ZA" dirty="0"/>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921544"/>
        <c:crosses val="autoZero"/>
        <c:crossBetween val="between"/>
      </c:valAx>
      <c:spPr>
        <a:noFill/>
        <a:ln>
          <a:noFill/>
        </a:ln>
        <a:effectLst/>
      </c:spPr>
    </c:plotArea>
    <c:legend>
      <c:legendPos val="r"/>
      <c:layout>
        <c:manualLayout>
          <c:xMode val="edge"/>
          <c:yMode val="edge"/>
          <c:x val="0.79611482955057411"/>
          <c:y val="5.1424467477175079E-2"/>
          <c:w val="0.13527126290978445"/>
          <c:h val="0.2580129985557160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FSW (</a:t>
            </a:r>
            <a:r>
              <a:rPr lang="en-US" sz="1600" b="1" dirty="0" smtClean="0"/>
              <a:t>n</a:t>
            </a:r>
            <a:r>
              <a:rPr lang="en-US" sz="1600" b="1" baseline="0" dirty="0" smtClean="0"/>
              <a:t>=</a:t>
            </a:r>
            <a:r>
              <a:rPr lang="en-US" sz="1600" b="1" dirty="0" smtClean="0"/>
              <a:t>44)</a:t>
            </a:r>
            <a:endParaRPr lang="en-US" sz="1600" b="1" dirty="0"/>
          </a:p>
        </c:rich>
      </c:tx>
      <c:layout>
        <c:manualLayout>
          <c:xMode val="edge"/>
          <c:yMode val="edge"/>
          <c:x val="0.37971620724312288"/>
          <c:y val="0.13563723306042461"/>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442554186485739"/>
          <c:y val="0.24277800699165089"/>
          <c:w val="0.62801710662639554"/>
          <c:h val="0.59385269769798354"/>
        </c:manualLayout>
      </c:layout>
      <c:doughnut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FEED-4722-9A4C-A37955B7FB4B}"/>
              </c:ext>
            </c:extLst>
          </c:dPt>
          <c:dPt>
            <c:idx val="1"/>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3-FEED-4722-9A4C-A37955B7FB4B}"/>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FEED-4722-9A4C-A37955B7FB4B}"/>
              </c:ext>
            </c:extLst>
          </c:dPt>
          <c:dLbls>
            <c:dLbl>
              <c:idx val="0"/>
              <c:delete val="1"/>
              <c:extLst xmlns:c16r2="http://schemas.microsoft.com/office/drawing/2015/06/chart">
                <c:ext xmlns:c16="http://schemas.microsoft.com/office/drawing/2014/chart" uri="{C3380CC4-5D6E-409C-BE32-E72D297353CC}">
                  <c16:uniqueId val="{00000001-FEED-4722-9A4C-A37955B7FB4B}"/>
                </c:ext>
                <c:ext xmlns:c15="http://schemas.microsoft.com/office/drawing/2012/chart" uri="{CE6537A1-D6FC-4f65-9D91-7224C49458BB}"/>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Sheet3!$F$5:$F$7</c:f>
              <c:strCache>
                <c:ptCount val="3"/>
                <c:pt idx="0">
                  <c:v>Yes</c:v>
                </c:pt>
                <c:pt idx="1">
                  <c:v>Declined</c:v>
                </c:pt>
                <c:pt idx="2">
                  <c:v>Never Been Offered</c:v>
                </c:pt>
              </c:strCache>
            </c:strRef>
          </c:cat>
          <c:val>
            <c:numRef>
              <c:f>Sheet3!$H$5:$H$7</c:f>
              <c:numCache>
                <c:formatCode>0%</c:formatCode>
                <c:ptCount val="3"/>
                <c:pt idx="0">
                  <c:v>0</c:v>
                </c:pt>
                <c:pt idx="1">
                  <c:v>0.54545454545454541</c:v>
                </c:pt>
                <c:pt idx="2">
                  <c:v>0.45454545454545453</c:v>
                </c:pt>
              </c:numCache>
            </c:numRef>
          </c:val>
          <c:extLst xmlns:c16r2="http://schemas.microsoft.com/office/drawing/2015/06/chart">
            <c:ext xmlns:c16="http://schemas.microsoft.com/office/drawing/2014/chart" uri="{C3380CC4-5D6E-409C-BE32-E72D297353CC}">
              <c16:uniqueId val="{00000006-FEED-4722-9A4C-A37955B7FB4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ZA" sz="1600" b="1" dirty="0"/>
              <a:t>Other (</a:t>
            </a:r>
            <a:r>
              <a:rPr lang="en-ZA" sz="1600" b="1" dirty="0" smtClean="0"/>
              <a:t>n=11)</a:t>
            </a:r>
            <a:endParaRPr lang="en-ZA" sz="1600" b="1" dirty="0"/>
          </a:p>
        </c:rich>
      </c:tx>
      <c:layout>
        <c:manualLayout>
          <c:xMode val="edge"/>
          <c:yMode val="edge"/>
          <c:x val="0.36149216571564907"/>
          <c:y val="0.14490458632869657"/>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56228907170605"/>
          <c:y val="0.26457171030976601"/>
          <c:w val="0.44665824926556436"/>
          <c:h val="0.67834466477286881"/>
        </c:manualLayout>
      </c:layout>
      <c:doughnutChart>
        <c:varyColors val="1"/>
        <c:ser>
          <c:idx val="0"/>
          <c:order val="0"/>
          <c:dPt>
            <c:idx val="0"/>
            <c:bubble3D val="0"/>
            <c:spPr>
              <a:solidFill>
                <a:sysClr val="window" lastClr="FFFFFF">
                  <a:lumMod val="65000"/>
                </a:sysClr>
              </a:solidFill>
              <a:ln w="19050">
                <a:solidFill>
                  <a:schemeClr val="lt1"/>
                </a:solidFill>
              </a:ln>
              <a:effectLst/>
            </c:spPr>
            <c:extLst xmlns:c16r2="http://schemas.microsoft.com/office/drawing/2015/06/chart">
              <c:ext xmlns:c16="http://schemas.microsoft.com/office/drawing/2014/chart" uri="{C3380CC4-5D6E-409C-BE32-E72D297353CC}">
                <c16:uniqueId val="{00000001-C417-41CC-AD7F-AB33082FF717}"/>
              </c:ext>
            </c:extLst>
          </c:dPt>
          <c:dPt>
            <c:idx val="1"/>
            <c:bubble3D val="0"/>
            <c:spPr>
              <a:solidFill>
                <a:srgbClr val="002060"/>
              </a:solidFill>
              <a:ln w="19050">
                <a:solidFill>
                  <a:schemeClr val="lt1"/>
                </a:solidFill>
              </a:ln>
              <a:effectLst/>
            </c:spPr>
            <c:extLst xmlns:c16r2="http://schemas.microsoft.com/office/drawing/2015/06/chart">
              <c:ext xmlns:c16="http://schemas.microsoft.com/office/drawing/2014/chart" uri="{C3380CC4-5D6E-409C-BE32-E72D297353CC}">
                <c16:uniqueId val="{00000003-C417-41CC-AD7F-AB33082FF717}"/>
              </c:ext>
            </c:extLst>
          </c:dPt>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4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spPr xmlns:c15="http://schemas.microsoft.com/office/drawing/2012/chart">
                  <a:prstGeom prst="roundRect">
                    <a:avLst/>
                  </a:prstGeom>
                  <a:noFill/>
                  <a:ln>
                    <a:noFill/>
                  </a:ln>
                </c15:spPr>
                <c15:layout/>
              </c:ext>
            </c:extLst>
          </c:dLbls>
          <c:cat>
            <c:strRef>
              <c:f>(Sheet1!$B$9,Sheet1!$B$10)</c:f>
              <c:strCache>
                <c:ptCount val="2"/>
                <c:pt idx="0">
                  <c:v>Never Been Offered</c:v>
                </c:pt>
                <c:pt idx="1">
                  <c:v>Declined</c:v>
                </c:pt>
              </c:strCache>
            </c:strRef>
          </c:cat>
          <c:val>
            <c:numRef>
              <c:f>(Sheet1!$D$9,Sheet1!$D$10)</c:f>
              <c:numCache>
                <c:formatCode>0%</c:formatCode>
                <c:ptCount val="2"/>
                <c:pt idx="0">
                  <c:v>0.72727272727272729</c:v>
                </c:pt>
                <c:pt idx="1">
                  <c:v>0.27272727272727271</c:v>
                </c:pt>
              </c:numCache>
            </c:numRef>
          </c:val>
          <c:extLst xmlns:c16r2="http://schemas.microsoft.com/office/drawing/2015/06/chart">
            <c:ext xmlns:c16="http://schemas.microsoft.com/office/drawing/2014/chart" uri="{C3380CC4-5D6E-409C-BE32-E72D297353CC}">
              <c16:uniqueId val="{00000004-C417-41CC-AD7F-AB33082FF71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Other (n=12)</a:t>
            </a:r>
          </a:p>
        </c:rich>
      </c:tx>
      <c:layout>
        <c:manualLayout>
          <c:xMode val="edge"/>
          <c:yMode val="edge"/>
          <c:x val="0.36149216571564907"/>
          <c:y val="0.1449045863286965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56228907170605"/>
          <c:y val="0.26457171030976601"/>
          <c:w val="0.44665824926556436"/>
          <c:h val="0.6783446647728688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Sheet2!$C$1</c:f>
              <c:strCache>
                <c:ptCount val="1"/>
                <c:pt idx="0">
                  <c:v>FSW (n=100)</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reasons</c:v>
                </c:pt>
              </c:strCache>
            </c:strRef>
          </c:cat>
          <c:val>
            <c:numRef>
              <c:f>Sheet2!$C$2:$C$7</c:f>
              <c:numCache>
                <c:formatCode>0%</c:formatCode>
                <c:ptCount val="6"/>
                <c:pt idx="0">
                  <c:v>0.34020618556701032</c:v>
                </c:pt>
                <c:pt idx="1">
                  <c:v>0.20618556701030927</c:v>
                </c:pt>
                <c:pt idx="2">
                  <c:v>0.26804123711340205</c:v>
                </c:pt>
                <c:pt idx="3">
                  <c:v>8.247422680412371E-2</c:v>
                </c:pt>
                <c:pt idx="4">
                  <c:v>4.1237113402061855E-2</c:v>
                </c:pt>
                <c:pt idx="5">
                  <c:v>6.1855670103092786E-2</c:v>
                </c:pt>
              </c:numCache>
            </c:numRef>
          </c:val>
          <c:extLst xmlns:c16r2="http://schemas.microsoft.com/office/drawing/2015/06/chart">
            <c:ext xmlns:c16="http://schemas.microsoft.com/office/drawing/2014/chart" uri="{C3380CC4-5D6E-409C-BE32-E72D297353CC}">
              <c16:uniqueId val="{00000000-DE75-4870-BAC9-F47F7E4787D9}"/>
            </c:ext>
          </c:extLst>
        </c:ser>
        <c:ser>
          <c:idx val="1"/>
          <c:order val="1"/>
          <c:tx>
            <c:strRef>
              <c:f>Sheet2!$E$1</c:f>
              <c:strCache>
                <c:ptCount val="1"/>
                <c:pt idx="0">
                  <c:v>MSM (n=18)</c:v>
                </c:pt>
              </c:strCache>
            </c:strRef>
          </c:tx>
          <c:spPr>
            <a:solidFill>
              <a:srgbClr val="00B0F0"/>
            </a:solidFill>
            <a:ln>
              <a:noFill/>
            </a:ln>
            <a:effectLst/>
          </c:spPr>
          <c:invertIfNegative val="0"/>
          <c:dLbls>
            <c:dLbl>
              <c:idx val="1"/>
              <c:layout>
                <c:manualLayout>
                  <c:x val="3.7098236324528298E-3"/>
                  <c:y val="6.24899437934932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35F-4589-9B97-DAD9C53BD09A}"/>
                </c:ext>
                <c:ext xmlns:c15="http://schemas.microsoft.com/office/drawing/2012/chart" uri="{CE6537A1-D6FC-4f65-9D91-7224C49458BB}">
                  <c15:layout/>
                </c:ext>
              </c:extLst>
            </c:dLbl>
            <c:dLbl>
              <c:idx val="2"/>
              <c:layout>
                <c:manualLayout>
                  <c:x val="2.4732157549685382E-3"/>
                  <c:y val="6.248994379349328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35F-4589-9B97-DAD9C53BD09A}"/>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2-735F-4589-9B97-DAD9C53BD09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reasons</c:v>
                </c:pt>
              </c:strCache>
            </c:strRef>
          </c:cat>
          <c:val>
            <c:numRef>
              <c:f>Sheet2!$E$2:$E$7</c:f>
              <c:numCache>
                <c:formatCode>0%</c:formatCode>
                <c:ptCount val="6"/>
                <c:pt idx="0">
                  <c:v>0.44444444444444442</c:v>
                </c:pt>
                <c:pt idx="1">
                  <c:v>0.16666666666666666</c:v>
                </c:pt>
                <c:pt idx="2">
                  <c:v>0.22222222222222221</c:v>
                </c:pt>
                <c:pt idx="3">
                  <c:v>5.5555555555555552E-2</c:v>
                </c:pt>
                <c:pt idx="4">
                  <c:v>0</c:v>
                </c:pt>
                <c:pt idx="5">
                  <c:v>0.1111111111111111</c:v>
                </c:pt>
              </c:numCache>
            </c:numRef>
          </c:val>
          <c:extLst xmlns:c16r2="http://schemas.microsoft.com/office/drawing/2015/06/chart">
            <c:ext xmlns:c16="http://schemas.microsoft.com/office/drawing/2014/chart" uri="{C3380CC4-5D6E-409C-BE32-E72D297353CC}">
              <c16:uniqueId val="{00000001-DE75-4870-BAC9-F47F7E4787D9}"/>
            </c:ext>
          </c:extLst>
        </c:ser>
        <c:ser>
          <c:idx val="2"/>
          <c:order val="2"/>
          <c:tx>
            <c:strRef>
              <c:f>Sheet2!$G$1</c:f>
              <c:strCache>
                <c:ptCount val="1"/>
                <c:pt idx="0">
                  <c:v>Other (n=18)</c:v>
                </c:pt>
              </c:strCache>
            </c:strRef>
          </c:tx>
          <c:spPr>
            <a:solidFill>
              <a:srgbClr val="7030A0"/>
            </a:solidFill>
            <a:ln>
              <a:noFill/>
            </a:ln>
            <a:effectLst/>
          </c:spPr>
          <c:invertIfNegative val="0"/>
          <c:dLbls>
            <c:dLbl>
              <c:idx val="0"/>
              <c:layout>
                <c:manualLayout>
                  <c:x val="1.1129470897358626E-2"/>
                  <c:y val="-7.1602233441600936E-1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35F-4589-9B97-DAD9C53BD09A}"/>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4-735F-4589-9B97-DAD9C53BD09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735F-4589-9B97-DAD9C53BD09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reasons</c:v>
                </c:pt>
              </c:strCache>
            </c:strRef>
          </c:cat>
          <c:val>
            <c:numRef>
              <c:f>Sheet2!$G$2:$G$7</c:f>
              <c:numCache>
                <c:formatCode>0%</c:formatCode>
                <c:ptCount val="6"/>
                <c:pt idx="0">
                  <c:v>0.44444444444444442</c:v>
                </c:pt>
                <c:pt idx="1">
                  <c:v>0.27777777777777779</c:v>
                </c:pt>
                <c:pt idx="2">
                  <c:v>5.5555555555555552E-2</c:v>
                </c:pt>
                <c:pt idx="3">
                  <c:v>0</c:v>
                </c:pt>
                <c:pt idx="4">
                  <c:v>0</c:v>
                </c:pt>
                <c:pt idx="5">
                  <c:v>0.22222222222222221</c:v>
                </c:pt>
              </c:numCache>
            </c:numRef>
          </c:val>
          <c:extLst xmlns:c16r2="http://schemas.microsoft.com/office/drawing/2015/06/chart">
            <c:ext xmlns:c16="http://schemas.microsoft.com/office/drawing/2014/chart" uri="{C3380CC4-5D6E-409C-BE32-E72D297353CC}">
              <c16:uniqueId val="{00000002-DE75-4870-BAC9-F47F7E4787D9}"/>
            </c:ext>
          </c:extLst>
        </c:ser>
        <c:dLbls>
          <c:showLegendKey val="0"/>
          <c:showVal val="0"/>
          <c:showCatName val="0"/>
          <c:showSerName val="0"/>
          <c:showPercent val="0"/>
          <c:showBubbleSize val="0"/>
        </c:dLbls>
        <c:gapWidth val="300"/>
        <c:axId val="171324392"/>
        <c:axId val="171324784"/>
      </c:barChart>
      <c:catAx>
        <c:axId val="17132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1324784"/>
        <c:crosses val="autoZero"/>
        <c:auto val="1"/>
        <c:lblAlgn val="ctr"/>
        <c:lblOffset val="100"/>
        <c:noMultiLvlLbl val="0"/>
      </c:catAx>
      <c:valAx>
        <c:axId val="171324784"/>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sz="1400" dirty="0"/>
                  <a:t>Percentage</a:t>
                </a:r>
                <a:r>
                  <a:rPr lang="en-ZA" sz="1400" baseline="0" dirty="0"/>
                  <a:t> (%)</a:t>
                </a:r>
                <a:endParaRPr lang="en-ZA" sz="1400" dirty="0"/>
              </a:p>
            </c:rich>
          </c:tx>
          <c:layout>
            <c:manualLayout>
              <c:xMode val="edge"/>
              <c:yMode val="edge"/>
              <c:x val="2.7969286640040785E-3"/>
              <c:y val="0.2590644413782176"/>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324392"/>
        <c:crosses val="autoZero"/>
        <c:crossBetween val="between"/>
      </c:valAx>
      <c:spPr>
        <a:noFill/>
        <a:ln>
          <a:noFill/>
        </a:ln>
        <a:effectLst/>
      </c:spPr>
    </c:plotArea>
    <c:legend>
      <c:legendPos val="r"/>
      <c:layout>
        <c:manualLayout>
          <c:xMode val="edge"/>
          <c:yMode val="edge"/>
          <c:x val="0.33922150178723914"/>
          <c:y val="3.4161333289377149E-2"/>
          <c:w val="0.51151797998642656"/>
          <c:h val="8.633034939751330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Other (n=12)</a:t>
            </a:r>
          </a:p>
        </c:rich>
      </c:tx>
      <c:layout>
        <c:manualLayout>
          <c:xMode val="edge"/>
          <c:yMode val="edge"/>
          <c:x val="0.36149216571564907"/>
          <c:y val="0.1449045863286965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56228907170605"/>
          <c:y val="0.26457171030976601"/>
          <c:w val="0.44665824926556436"/>
          <c:h val="0.6783446647728688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Sheet3!$C$1</c:f>
              <c:strCache>
                <c:ptCount val="1"/>
                <c:pt idx="0">
                  <c:v>FSW (n=57)</c:v>
                </c:pt>
              </c:strCache>
            </c:strRef>
          </c:tx>
          <c:spPr>
            <a:solidFill>
              <a:srgbClr val="002060"/>
            </a:solidFill>
            <a:ln>
              <a:noFill/>
            </a:ln>
            <a:effectLst/>
          </c:spPr>
          <c:invertIfNegative val="0"/>
          <c:dLbls>
            <c:dLbl>
              <c:idx val="3"/>
              <c:layout>
                <c:manualLayout>
                  <c:x val="2.4764928181708274E-3"/>
                  <c:y val="1.22795007754456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DD0-4FF3-8532-A3ECC97F2E3B}"/>
                </c:ext>
                <c:ext xmlns:c15="http://schemas.microsoft.com/office/drawing/2012/chart" uri="{CE6537A1-D6FC-4f65-9D91-7224C49458BB}">
                  <c15:layout/>
                </c:ext>
              </c:extLst>
            </c:dLbl>
            <c:dLbl>
              <c:idx val="4"/>
              <c:layout>
                <c:manualLayout>
                  <c:x val="1.2382464090853228E-3"/>
                  <c:y val="9.209625581584229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DD0-4FF3-8532-A3ECC97F2E3B}"/>
                </c:ext>
                <c:ext xmlns:c15="http://schemas.microsoft.com/office/drawing/2012/chart" uri="{CE6537A1-D6FC-4f65-9D91-7224C49458BB}">
                  <c15:layout/>
                </c:ext>
              </c:extLst>
            </c:dLbl>
            <c:dLbl>
              <c:idx val="5"/>
              <c:layout>
                <c:manualLayout>
                  <c:x val="1.2382464090853228E-3"/>
                  <c:y val="1.22795007754456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DD0-4FF3-8532-A3ECC97F2E3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c:v>
                </c:pt>
              </c:strCache>
            </c:strRef>
          </c:cat>
          <c:val>
            <c:numRef>
              <c:f>Sheet3!$C$2:$C$7</c:f>
              <c:numCache>
                <c:formatCode>0%</c:formatCode>
                <c:ptCount val="6"/>
                <c:pt idx="0">
                  <c:v>0.52631578947368418</c:v>
                </c:pt>
                <c:pt idx="1">
                  <c:v>0.52631578947368418</c:v>
                </c:pt>
                <c:pt idx="2">
                  <c:v>0.50877192982456143</c:v>
                </c:pt>
                <c:pt idx="3">
                  <c:v>0.38596491228070173</c:v>
                </c:pt>
                <c:pt idx="4">
                  <c:v>0.12280701754385964</c:v>
                </c:pt>
                <c:pt idx="5">
                  <c:v>0.10526315789473684</c:v>
                </c:pt>
              </c:numCache>
            </c:numRef>
          </c:val>
          <c:extLst xmlns:c16r2="http://schemas.microsoft.com/office/drawing/2015/06/chart">
            <c:ext xmlns:c16="http://schemas.microsoft.com/office/drawing/2014/chart" uri="{C3380CC4-5D6E-409C-BE32-E72D297353CC}">
              <c16:uniqueId val="{00000000-5189-4F52-98B3-488141E73528}"/>
            </c:ext>
          </c:extLst>
        </c:ser>
        <c:ser>
          <c:idx val="1"/>
          <c:order val="1"/>
          <c:tx>
            <c:strRef>
              <c:f>Sheet3!$E$1</c:f>
              <c:strCache>
                <c:ptCount val="1"/>
                <c:pt idx="0">
                  <c:v>MSM (n=22)</c:v>
                </c:pt>
              </c:strCache>
            </c:strRef>
          </c:tx>
          <c:spPr>
            <a:solidFill>
              <a:srgbClr val="00B0F0"/>
            </a:solidFill>
            <a:ln>
              <a:noFill/>
            </a:ln>
            <a:effectLst/>
          </c:spPr>
          <c:invertIfNegative val="0"/>
          <c:dLbls>
            <c:dLbl>
              <c:idx val="1"/>
              <c:layout>
                <c:manualLayout>
                  <c:x val="3.0352636977352765E-3"/>
                  <c:y val="2.511593008999810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189-4F52-98B3-488141E73528}"/>
                </c:ext>
                <c:ext xmlns:c15="http://schemas.microsoft.com/office/drawing/2012/chart" uri="{CE6537A1-D6FC-4f65-9D91-7224C49458BB}">
                  <c15:layout/>
                </c:ext>
              </c:extLst>
            </c:dLbl>
            <c:dLbl>
              <c:idx val="2"/>
              <c:layout>
                <c:manualLayout>
                  <c:x val="1.2382464090854137E-3"/>
                  <c:y val="-5.6280395064866136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DD0-4FF3-8532-A3ECC97F2E3B}"/>
                </c:ext>
                <c:ext xmlns:c15="http://schemas.microsoft.com/office/drawing/2012/chart" uri="{CE6537A1-D6FC-4f65-9D91-7224C49458BB}">
                  <c15:layout/>
                </c:ext>
              </c:extLst>
            </c:dLbl>
            <c:dLbl>
              <c:idx val="3"/>
              <c:layout>
                <c:manualLayout>
                  <c:x val="2.476492818170827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DD0-4FF3-8532-A3ECC97F2E3B}"/>
                </c:ext>
                <c:ext xmlns:c15="http://schemas.microsoft.com/office/drawing/2012/chart" uri="{CE6537A1-D6FC-4f65-9D91-7224C49458BB}">
                  <c15:layout/>
                </c:ext>
              </c:extLst>
            </c:dLbl>
            <c:dLbl>
              <c:idx val="4"/>
              <c:layout>
                <c:manualLayout>
                  <c:x val="-9.1289822923279473E-17"/>
                  <c:y val="3.069996055089515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DD0-4FF3-8532-A3ECC97F2E3B}"/>
                </c:ext>
                <c:ext xmlns:c15="http://schemas.microsoft.com/office/drawing/2012/chart" uri="{CE6537A1-D6FC-4f65-9D91-7224C49458BB}">
                  <c15:layout>
                    <c:manualLayout>
                      <c:w val="2.8058663629875472E-2"/>
                      <c:h val="5.4183297171653884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c:v>
                </c:pt>
              </c:strCache>
            </c:strRef>
          </c:cat>
          <c:val>
            <c:numRef>
              <c:f>Sheet3!$E$2:$E$7</c:f>
              <c:numCache>
                <c:formatCode>0%</c:formatCode>
                <c:ptCount val="6"/>
                <c:pt idx="0">
                  <c:v>0.77272727272727271</c:v>
                </c:pt>
                <c:pt idx="1">
                  <c:v>0.36363636363636365</c:v>
                </c:pt>
                <c:pt idx="2">
                  <c:v>0.27272727272727271</c:v>
                </c:pt>
                <c:pt idx="3">
                  <c:v>0.13636363636363635</c:v>
                </c:pt>
                <c:pt idx="4">
                  <c:v>4.5454545454545456E-2</c:v>
                </c:pt>
                <c:pt idx="5">
                  <c:v>4.5454545454545456E-2</c:v>
                </c:pt>
              </c:numCache>
            </c:numRef>
          </c:val>
          <c:extLst xmlns:c16r2="http://schemas.microsoft.com/office/drawing/2015/06/chart">
            <c:ext xmlns:c16="http://schemas.microsoft.com/office/drawing/2014/chart" uri="{C3380CC4-5D6E-409C-BE32-E72D297353CC}">
              <c16:uniqueId val="{00000002-5189-4F52-98B3-488141E73528}"/>
            </c:ext>
          </c:extLst>
        </c:ser>
        <c:ser>
          <c:idx val="2"/>
          <c:order val="2"/>
          <c:tx>
            <c:strRef>
              <c:f>Sheet3!$G$1</c:f>
              <c:strCache>
                <c:ptCount val="1"/>
                <c:pt idx="0">
                  <c:v>Other (n=15)</c:v>
                </c:pt>
              </c:strCache>
            </c:strRef>
          </c:tx>
          <c:spPr>
            <a:solidFill>
              <a:srgbClr val="7030A0"/>
            </a:solidFill>
            <a:ln>
              <a:noFill/>
            </a:ln>
            <a:effectLst/>
          </c:spPr>
          <c:invertIfNegative val="0"/>
          <c:dLbls>
            <c:dLbl>
              <c:idx val="0"/>
              <c:layout>
                <c:manualLayout>
                  <c:x val="1.4245012647215495E-3"/>
                  <c:y val="7.348720512535644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189-4F52-98B3-488141E73528}"/>
                </c:ext>
                <c:ext xmlns:c15="http://schemas.microsoft.com/office/drawing/2012/chart" uri="{CE6537A1-D6FC-4f65-9D91-7224C49458BB}">
                  <c15:layout/>
                </c:ext>
              </c:extLst>
            </c:dLbl>
            <c:dLbl>
              <c:idx val="1"/>
              <c:layout>
                <c:manualLayout>
                  <c:x val="2.4764928181707818E-3"/>
                  <c:y val="9.209625581584229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DD0-4FF3-8532-A3ECC97F2E3B}"/>
                </c:ext>
                <c:ext xmlns:c15="http://schemas.microsoft.com/office/drawing/2012/chart" uri="{CE6537A1-D6FC-4f65-9D91-7224C49458BB}">
                  <c15:layout/>
                </c:ext>
              </c:extLst>
            </c:dLbl>
            <c:dLbl>
              <c:idx val="2"/>
              <c:layout>
                <c:manualLayout>
                  <c:x val="4.2735037941647267E-3"/>
                  <c:y val="1.46974410250712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189-4F52-98B3-488141E73528}"/>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7-CDD0-4FF3-8532-A3ECC97F2E3B}"/>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8-CDD0-4FF3-8532-A3ECC97F2E3B}"/>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Sheet3!$A$2:$A$7</c:f>
              <c:strCache>
                <c:ptCount val="6"/>
                <c:pt idx="0">
                  <c:v>I am sexually active</c:v>
                </c:pt>
                <c:pt idx="1">
                  <c:v>I feel that I am at risk of HIV</c:v>
                </c:pt>
                <c:pt idx="2">
                  <c:v>I have multiple sex partners</c:v>
                </c:pt>
                <c:pt idx="3">
                  <c:v>I have clients I believe are HIV positive</c:v>
                </c:pt>
                <c:pt idx="4">
                  <c:v>I have clients who do not want to use condoms</c:v>
                </c:pt>
                <c:pt idx="5">
                  <c:v>Other reason</c:v>
                </c:pt>
              </c:strCache>
            </c:strRef>
          </c:cat>
          <c:val>
            <c:numRef>
              <c:f>Sheet3!$G$2:$G$7</c:f>
              <c:numCache>
                <c:formatCode>0%</c:formatCode>
                <c:ptCount val="6"/>
                <c:pt idx="0">
                  <c:v>0.73333333333333328</c:v>
                </c:pt>
                <c:pt idx="1">
                  <c:v>0.4</c:v>
                </c:pt>
                <c:pt idx="2">
                  <c:v>0.2</c:v>
                </c:pt>
                <c:pt idx="3">
                  <c:v>0</c:v>
                </c:pt>
                <c:pt idx="4">
                  <c:v>0</c:v>
                </c:pt>
                <c:pt idx="5">
                  <c:v>0.13333333333333333</c:v>
                </c:pt>
              </c:numCache>
            </c:numRef>
          </c:val>
          <c:extLst xmlns:c16r2="http://schemas.microsoft.com/office/drawing/2015/06/chart">
            <c:ext xmlns:c16="http://schemas.microsoft.com/office/drawing/2014/chart" uri="{C3380CC4-5D6E-409C-BE32-E72D297353CC}">
              <c16:uniqueId val="{00000005-5189-4F52-98B3-488141E73528}"/>
            </c:ext>
          </c:extLst>
        </c:ser>
        <c:dLbls>
          <c:showLegendKey val="0"/>
          <c:showVal val="0"/>
          <c:showCatName val="0"/>
          <c:showSerName val="0"/>
          <c:showPercent val="0"/>
          <c:showBubbleSize val="0"/>
        </c:dLbls>
        <c:gapWidth val="300"/>
        <c:axId val="171325960"/>
        <c:axId val="171326352"/>
      </c:barChart>
      <c:catAx>
        <c:axId val="171325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71326352"/>
        <c:crosses val="autoZero"/>
        <c:auto val="1"/>
        <c:lblAlgn val="ctr"/>
        <c:lblOffset val="100"/>
        <c:noMultiLvlLbl val="0"/>
      </c:catAx>
      <c:valAx>
        <c:axId val="171326352"/>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ZA" b="1" dirty="0"/>
                  <a:t>Percentage (%)</a:t>
                </a:r>
              </a:p>
            </c:rich>
          </c:tx>
          <c:layout>
            <c:manualLayout>
              <c:xMode val="edge"/>
              <c:yMode val="edge"/>
              <c:x val="6.191232045427068E-3"/>
              <c:y val="0.2301011656823728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325960"/>
        <c:crosses val="autoZero"/>
        <c:crossBetween val="between"/>
      </c:valAx>
      <c:spPr>
        <a:noFill/>
        <a:ln>
          <a:noFill/>
        </a:ln>
        <a:effectLst/>
      </c:spPr>
    </c:plotArea>
    <c:legend>
      <c:legendPos val="r"/>
      <c:layout>
        <c:manualLayout>
          <c:xMode val="edge"/>
          <c:yMode val="edge"/>
          <c:x val="0.45184869213879281"/>
          <c:y val="2.4891128205723215E-2"/>
          <c:w val="0.40000302249123482"/>
          <c:h val="0.1404680616953059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8420545865275"/>
          <c:y val="4.5073870198908718E-2"/>
          <c:w val="0.86213117523978811"/>
          <c:h val="0.5358230398642575"/>
        </c:manualLayout>
      </c:layout>
      <c:barChart>
        <c:barDir val="col"/>
        <c:grouping val="clustered"/>
        <c:varyColors val="0"/>
        <c:ser>
          <c:idx val="0"/>
          <c:order val="0"/>
          <c:tx>
            <c:strRef>
              <c:f>Sheet4!$C$1</c:f>
              <c:strCache>
                <c:ptCount val="1"/>
                <c:pt idx="0">
                  <c:v>FSW (n=43)</c:v>
                </c:pt>
              </c:strCache>
            </c:strRef>
          </c:tx>
          <c:spPr>
            <a:solidFill>
              <a:srgbClr val="00206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0-F56A-429B-8060-172604DF5359}"/>
                </c:ext>
                <c:ext xmlns:c15="http://schemas.microsoft.com/office/drawing/2012/chart" uri="{CE6537A1-D6FC-4f65-9D91-7224C49458BB}"/>
              </c:extLst>
            </c:dLbl>
            <c:dLbl>
              <c:idx val="1"/>
              <c:layout>
                <c:manualLayout>
                  <c:x val="1.4256039593624295E-3"/>
                  <c:y val="1.28268576218803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6DD-4898-AE39-5BB3DD3FA20C}"/>
                </c:ext>
                <c:ext xmlns:c15="http://schemas.microsoft.com/office/drawing/2012/chart" uri="{CE6537A1-D6FC-4f65-9D91-7224C49458BB}">
                  <c15:layout/>
                </c:ext>
              </c:extLst>
            </c:dLbl>
            <c:dLbl>
              <c:idx val="2"/>
              <c:layout>
                <c:manualLayout>
                  <c:x val="2.8512079187248589E-3"/>
                  <c:y val="9.62014321641023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DD-4898-AE39-5BB3DD3FA20C}"/>
                </c:ext>
                <c:ext xmlns:c15="http://schemas.microsoft.com/office/drawing/2012/chart" uri="{CE6537A1-D6FC-4f65-9D91-7224C49458BB}">
                  <c15:layout/>
                </c:ext>
              </c:extLst>
            </c:dLbl>
            <c:dLbl>
              <c:idx val="3"/>
              <c:layout>
                <c:manualLayout>
                  <c:x val="1.4256039593624295E-3"/>
                  <c:y val="1.92402864328205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6DD-4898-AE39-5BB3DD3FA20C}"/>
                </c:ext>
                <c:ext xmlns:c15="http://schemas.microsoft.com/office/drawing/2012/chart" uri="{CE6537A1-D6FC-4f65-9D91-7224C49458BB}">
                  <c15:layout/>
                </c:ext>
              </c:extLst>
            </c:dLbl>
            <c:dLbl>
              <c:idx val="4"/>
              <c:delete val="1"/>
              <c:extLst xmlns:c16r2="http://schemas.microsoft.com/office/drawing/2015/06/chart">
                <c:ext xmlns:c16="http://schemas.microsoft.com/office/drawing/2014/chart" uri="{C3380CC4-5D6E-409C-BE32-E72D297353CC}">
                  <c16:uniqueId val="{00000001-F56A-429B-8060-172604DF535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Sheet4!$A$2:$A$8</c:f>
              <c:strCache>
                <c:ptCount val="7"/>
                <c:pt idx="0">
                  <c:v>Only have one faithful sexual partner</c:v>
                </c:pt>
                <c:pt idx="1">
                  <c:v>Side effects were too much</c:v>
                </c:pt>
                <c:pt idx="2">
                  <c:v>Clinic is too far</c:v>
                </c:pt>
                <c:pt idx="3">
                  <c:v>Clinic did not offer PrEP anymore</c:v>
                </c:pt>
                <c:pt idx="4">
                  <c:v>My partner told me to stop using PrEP</c:v>
                </c:pt>
                <c:pt idx="5">
                  <c:v>I felt stigmatized</c:v>
                </c:pt>
                <c:pt idx="6">
                  <c:v>Other reason</c:v>
                </c:pt>
              </c:strCache>
            </c:strRef>
          </c:cat>
          <c:val>
            <c:numRef>
              <c:f>Sheet4!$C$2:$C$8</c:f>
              <c:numCache>
                <c:formatCode>0%</c:formatCode>
                <c:ptCount val="7"/>
                <c:pt idx="0">
                  <c:v>0</c:v>
                </c:pt>
                <c:pt idx="1">
                  <c:v>0.72093023255813948</c:v>
                </c:pt>
                <c:pt idx="2">
                  <c:v>6.9767441860465115E-2</c:v>
                </c:pt>
                <c:pt idx="3">
                  <c:v>2.3255813953488372E-2</c:v>
                </c:pt>
                <c:pt idx="4">
                  <c:v>0</c:v>
                </c:pt>
                <c:pt idx="5">
                  <c:v>0.2558139534883721</c:v>
                </c:pt>
                <c:pt idx="6">
                  <c:v>0.13953488372093023</c:v>
                </c:pt>
              </c:numCache>
            </c:numRef>
          </c:val>
          <c:extLst xmlns:c16r2="http://schemas.microsoft.com/office/drawing/2015/06/chart">
            <c:ext xmlns:c16="http://schemas.microsoft.com/office/drawing/2014/chart" uri="{C3380CC4-5D6E-409C-BE32-E72D297353CC}">
              <c16:uniqueId val="{00000002-F56A-429B-8060-172604DF5359}"/>
            </c:ext>
          </c:extLst>
        </c:ser>
        <c:ser>
          <c:idx val="1"/>
          <c:order val="1"/>
          <c:tx>
            <c:strRef>
              <c:f>Sheet4!$E$1</c:f>
              <c:strCache>
                <c:ptCount val="1"/>
                <c:pt idx="0">
                  <c:v>MSM (n=31)</c:v>
                </c:pt>
              </c:strCache>
            </c:strRef>
          </c:tx>
          <c:spPr>
            <a:solidFill>
              <a:srgbClr val="00B0F0"/>
            </a:solidFill>
            <a:ln>
              <a:noFill/>
            </a:ln>
            <a:effectLst/>
          </c:spPr>
          <c:invertIfNegative val="0"/>
          <c:dLbls>
            <c:dLbl>
              <c:idx val="0"/>
              <c:layout>
                <c:manualLayout>
                  <c:x val="0"/>
                  <c:y val="2.244693165057969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6DD-4898-AE39-5BB3DD3FA20C}"/>
                </c:ext>
                <c:ext xmlns:c15="http://schemas.microsoft.com/office/drawing/2012/chart" uri="{CE6537A1-D6FC-4f65-9D91-7224C49458BB}">
                  <c15:layout/>
                </c:ext>
              </c:extLst>
            </c:dLbl>
            <c:dLbl>
              <c:idx val="1"/>
              <c:layout>
                <c:manualLayout>
                  <c:x val="-1.4256039593624295E-3"/>
                  <c:y val="1.92402864328205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6DD-4898-AE39-5BB3DD3FA20C}"/>
                </c:ext>
                <c:ext xmlns:c15="http://schemas.microsoft.com/office/drawing/2012/chart" uri="{CE6537A1-D6FC-4f65-9D91-7224C49458BB}">
                  <c15:layout/>
                </c:ext>
              </c:extLst>
            </c:dLbl>
            <c:dLbl>
              <c:idx val="2"/>
              <c:layout>
                <c:manualLayout>
                  <c:x val="1.4256039593623772E-3"/>
                  <c:y val="1.28268576218803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56A-429B-8060-172604DF5359}"/>
                </c:ext>
                <c:ext xmlns:c15="http://schemas.microsoft.com/office/drawing/2012/chart" uri="{CE6537A1-D6FC-4f65-9D91-7224C49458BB}">
                  <c15:layout/>
                </c:ext>
              </c:extLst>
            </c:dLbl>
            <c:dLbl>
              <c:idx val="3"/>
              <c:delete val="1"/>
              <c:extLst xmlns:c16r2="http://schemas.microsoft.com/office/drawing/2015/06/chart">
                <c:ext xmlns:c16="http://schemas.microsoft.com/office/drawing/2014/chart" uri="{C3380CC4-5D6E-409C-BE32-E72D297353CC}">
                  <c16:uniqueId val="{00000004-F56A-429B-8060-172604DF5359}"/>
                </c:ext>
                <c:ext xmlns:c15="http://schemas.microsoft.com/office/drawing/2012/chart" uri="{CE6537A1-D6FC-4f65-9D91-7224C49458BB}"/>
              </c:extLst>
            </c:dLbl>
            <c:dLbl>
              <c:idx val="4"/>
              <c:layout>
                <c:manualLayout>
                  <c:x val="2.8512079187248589E-3"/>
                  <c:y val="6.413428810940198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6DD-4898-AE39-5BB3DD3FA20C}"/>
                </c:ext>
                <c:ext xmlns:c15="http://schemas.microsoft.com/office/drawing/2012/chart" uri="{CE6537A1-D6FC-4f65-9D91-7224C49458BB}">
                  <c15:layout/>
                </c:ext>
              </c:extLst>
            </c:dLbl>
            <c:dLbl>
              <c:idx val="6"/>
              <c:layout>
                <c:manualLayout>
                  <c:x val="4.2768118780871838E-3"/>
                  <c:y val="6.413428810940139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6DD-4898-AE39-5BB3DD3FA2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Sheet4!$A$2:$A$8</c:f>
              <c:strCache>
                <c:ptCount val="7"/>
                <c:pt idx="0">
                  <c:v>Only have one faithful sexual partner</c:v>
                </c:pt>
                <c:pt idx="1">
                  <c:v>Side effects were too much</c:v>
                </c:pt>
                <c:pt idx="2">
                  <c:v>Clinic is too far</c:v>
                </c:pt>
                <c:pt idx="3">
                  <c:v>Clinic did not offer PrEP anymore</c:v>
                </c:pt>
                <c:pt idx="4">
                  <c:v>My partner told me to stop using PrEP</c:v>
                </c:pt>
                <c:pt idx="5">
                  <c:v>I felt stigmatized</c:v>
                </c:pt>
                <c:pt idx="6">
                  <c:v>Other reason</c:v>
                </c:pt>
              </c:strCache>
            </c:strRef>
          </c:cat>
          <c:val>
            <c:numRef>
              <c:f>Sheet4!$E$2:$E$8</c:f>
              <c:numCache>
                <c:formatCode>0%</c:formatCode>
                <c:ptCount val="7"/>
                <c:pt idx="0">
                  <c:v>6.4516129032258063E-2</c:v>
                </c:pt>
                <c:pt idx="1">
                  <c:v>0.87096774193548387</c:v>
                </c:pt>
                <c:pt idx="2">
                  <c:v>6.4516129032258063E-2</c:v>
                </c:pt>
                <c:pt idx="3">
                  <c:v>0</c:v>
                </c:pt>
                <c:pt idx="4">
                  <c:v>6.4516129032258063E-2</c:v>
                </c:pt>
                <c:pt idx="5">
                  <c:v>6.4516129032258063E-2</c:v>
                </c:pt>
                <c:pt idx="6">
                  <c:v>9.6774193548387094E-2</c:v>
                </c:pt>
              </c:numCache>
            </c:numRef>
          </c:val>
          <c:extLst xmlns:c16r2="http://schemas.microsoft.com/office/drawing/2015/06/chart">
            <c:ext xmlns:c16="http://schemas.microsoft.com/office/drawing/2014/chart" uri="{C3380CC4-5D6E-409C-BE32-E72D297353CC}">
              <c16:uniqueId val="{00000005-F56A-429B-8060-172604DF5359}"/>
            </c:ext>
          </c:extLst>
        </c:ser>
        <c:ser>
          <c:idx val="2"/>
          <c:order val="2"/>
          <c:tx>
            <c:strRef>
              <c:f>Sheet4!$G$1</c:f>
              <c:strCache>
                <c:ptCount val="1"/>
                <c:pt idx="0">
                  <c:v>Other (n=6)</c:v>
                </c:pt>
              </c:strCache>
            </c:strRef>
          </c:tx>
          <c:spPr>
            <a:solidFill>
              <a:srgbClr val="7030A0"/>
            </a:solidFill>
            <a:ln>
              <a:noFill/>
            </a:ln>
            <a:effectLst/>
          </c:spPr>
          <c:invertIfNegative val="0"/>
          <c:dLbls>
            <c:dLbl>
              <c:idx val="0"/>
              <c:delete val="1"/>
              <c:extLst xmlns:c16r2="http://schemas.microsoft.com/office/drawing/2015/06/chart">
                <c:ext xmlns:c16="http://schemas.microsoft.com/office/drawing/2014/chart" uri="{C3380CC4-5D6E-409C-BE32-E72D297353CC}">
                  <c16:uniqueId val="{00000006-F56A-429B-8060-172604DF5359}"/>
                </c:ext>
                <c:ext xmlns:c15="http://schemas.microsoft.com/office/drawing/2012/chart" uri="{CE6537A1-D6FC-4f65-9D91-7224C49458BB}"/>
              </c:extLst>
            </c:dLbl>
            <c:dLbl>
              <c:idx val="1"/>
              <c:layout>
                <c:manualLayout>
                  <c:x val="2.8512079187248069E-3"/>
                  <c:y val="6.656413942460226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56A-429B-8060-172604DF5359}"/>
                </c:ext>
                <c:ext xmlns:c15="http://schemas.microsoft.com/office/drawing/2012/chart" uri="{CE6537A1-D6FC-4f65-9D91-7224C49458BB}">
                  <c15:layout/>
                </c:ext>
              </c:extLst>
            </c:dLbl>
            <c:dLbl>
              <c:idx val="2"/>
              <c:delete val="1"/>
              <c:extLst xmlns:c16r2="http://schemas.microsoft.com/office/drawing/2015/06/chart">
                <c:ext xmlns:c16="http://schemas.microsoft.com/office/drawing/2014/chart" uri="{C3380CC4-5D6E-409C-BE32-E72D297353CC}">
                  <c16:uniqueId val="{00000008-F56A-429B-8060-172604DF5359}"/>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9-F56A-429B-8060-172604DF5359}"/>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A-F56A-429B-8060-172604DF5359}"/>
                </c:ext>
                <c:ext xmlns:c15="http://schemas.microsoft.com/office/drawing/2012/chart" uri="{CE6537A1-D6FC-4f65-9D91-7224C49458BB}"/>
              </c:extLst>
            </c:dLbl>
            <c:dLbl>
              <c:idx val="5"/>
              <c:layout>
                <c:manualLayout>
                  <c:x val="1.4256039593624295E-3"/>
                  <c:y val="3.206714405470099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6DD-4898-AE39-5BB3DD3FA20C}"/>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Sheet4!$A$2:$A$8</c:f>
              <c:strCache>
                <c:ptCount val="7"/>
                <c:pt idx="0">
                  <c:v>Only have one faithful sexual partner</c:v>
                </c:pt>
                <c:pt idx="1">
                  <c:v>Side effects were too much</c:v>
                </c:pt>
                <c:pt idx="2">
                  <c:v>Clinic is too far</c:v>
                </c:pt>
                <c:pt idx="3">
                  <c:v>Clinic did not offer PrEP anymore</c:v>
                </c:pt>
                <c:pt idx="4">
                  <c:v>My partner told me to stop using PrEP</c:v>
                </c:pt>
                <c:pt idx="5">
                  <c:v>I felt stigmatized</c:v>
                </c:pt>
                <c:pt idx="6">
                  <c:v>Other reason</c:v>
                </c:pt>
              </c:strCache>
            </c:strRef>
          </c:cat>
          <c:val>
            <c:numRef>
              <c:f>Sheet4!$G$2:$G$8</c:f>
              <c:numCache>
                <c:formatCode>0%</c:formatCode>
                <c:ptCount val="7"/>
                <c:pt idx="0">
                  <c:v>0</c:v>
                </c:pt>
                <c:pt idx="1">
                  <c:v>0.16666666666666666</c:v>
                </c:pt>
                <c:pt idx="2">
                  <c:v>0</c:v>
                </c:pt>
                <c:pt idx="3">
                  <c:v>0</c:v>
                </c:pt>
                <c:pt idx="4">
                  <c:v>0</c:v>
                </c:pt>
                <c:pt idx="5">
                  <c:v>0.33333333333333331</c:v>
                </c:pt>
                <c:pt idx="6">
                  <c:v>0.16666666666666666</c:v>
                </c:pt>
              </c:numCache>
            </c:numRef>
          </c:val>
          <c:extLst xmlns:c16r2="http://schemas.microsoft.com/office/drawing/2015/06/chart">
            <c:ext xmlns:c16="http://schemas.microsoft.com/office/drawing/2014/chart" uri="{C3380CC4-5D6E-409C-BE32-E72D297353CC}">
              <c16:uniqueId val="{0000000B-F56A-429B-8060-172604DF5359}"/>
            </c:ext>
          </c:extLst>
        </c:ser>
        <c:dLbls>
          <c:showLegendKey val="0"/>
          <c:showVal val="0"/>
          <c:showCatName val="0"/>
          <c:showSerName val="0"/>
          <c:showPercent val="0"/>
          <c:showBubbleSize val="0"/>
        </c:dLbls>
        <c:gapWidth val="300"/>
        <c:axId val="171327528"/>
        <c:axId val="171327920"/>
      </c:barChart>
      <c:catAx>
        <c:axId val="171327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1327920"/>
        <c:crosses val="autoZero"/>
        <c:auto val="1"/>
        <c:lblAlgn val="ctr"/>
        <c:lblOffset val="100"/>
        <c:noMultiLvlLbl val="0"/>
      </c:catAx>
      <c:valAx>
        <c:axId val="171327920"/>
        <c:scaling>
          <c:orientation val="minMax"/>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ZA" dirty="0"/>
                  <a:t>Percentage (%)</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1327528"/>
        <c:crosses val="autoZero"/>
        <c:crossBetween val="between"/>
      </c:valAx>
      <c:spPr>
        <a:noFill/>
        <a:ln>
          <a:noFill/>
        </a:ln>
        <a:effectLst/>
      </c:spPr>
    </c:plotArea>
    <c:legend>
      <c:legendPos val="r"/>
      <c:layout>
        <c:manualLayout>
          <c:xMode val="edge"/>
          <c:yMode val="edge"/>
          <c:x val="0.51069287158732024"/>
          <c:y val="0"/>
          <c:w val="0.46742792421399554"/>
          <c:h val="0.180824352849683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Other (n=12)</a:t>
            </a:r>
          </a:p>
        </c:rich>
      </c:tx>
      <c:layout>
        <c:manualLayout>
          <c:xMode val="edge"/>
          <c:yMode val="edge"/>
          <c:x val="0.36149216571564907"/>
          <c:y val="0.14490458632869657"/>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956228907170605"/>
          <c:y val="0.26457171030976601"/>
          <c:w val="0.44665824926556436"/>
          <c:h val="0.6783446647728688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n-ZA"/>
          </a:p>
        </p:txBody>
      </p:sp>
      <p:sp>
        <p:nvSpPr>
          <p:cNvPr id="3" name="Date Placeholder 2"/>
          <p:cNvSpPr>
            <a:spLocks noGrp="1"/>
          </p:cNvSpPr>
          <p:nvPr>
            <p:ph type="dt" sz="quarter" idx="1"/>
          </p:nvPr>
        </p:nvSpPr>
        <p:spPr>
          <a:xfrm>
            <a:off x="4023993" y="0"/>
            <a:ext cx="3078427" cy="511731"/>
          </a:xfrm>
          <a:prstGeom prst="rect">
            <a:avLst/>
          </a:prstGeom>
        </p:spPr>
        <p:txBody>
          <a:bodyPr vert="horz" lIns="94796" tIns="47398" rIns="94796" bIns="47398" rtlCol="0"/>
          <a:lstStyle>
            <a:lvl1pPr algn="r">
              <a:defRPr sz="1200"/>
            </a:lvl1pPr>
          </a:lstStyle>
          <a:p>
            <a:fld id="{42327ADB-D53B-4AF9-B46A-C37739DCD73D}" type="datetime1">
              <a:rPr lang="en-US" smtClean="0"/>
              <a:t>7/25/2018</a:t>
            </a:fld>
            <a:endParaRPr lang="en-ZA"/>
          </a:p>
        </p:txBody>
      </p:sp>
      <p:sp>
        <p:nvSpPr>
          <p:cNvPr id="4" name="Footer Placeholder 3"/>
          <p:cNvSpPr>
            <a:spLocks noGrp="1"/>
          </p:cNvSpPr>
          <p:nvPr>
            <p:ph type="ftr" sz="quarter" idx="2"/>
          </p:nvPr>
        </p:nvSpPr>
        <p:spPr>
          <a:xfrm>
            <a:off x="1" y="9721106"/>
            <a:ext cx="3078427" cy="511731"/>
          </a:xfrm>
          <a:prstGeom prst="rect">
            <a:avLst/>
          </a:prstGeom>
        </p:spPr>
        <p:txBody>
          <a:bodyPr vert="horz" lIns="94796" tIns="47398" rIns="94796" bIns="47398" rtlCol="0" anchor="b"/>
          <a:lstStyle>
            <a:lvl1pPr algn="l">
              <a:defRPr sz="1200"/>
            </a:lvl1pPr>
          </a:lstStyle>
          <a:p>
            <a:endParaRPr lang="en-ZA"/>
          </a:p>
        </p:txBody>
      </p:sp>
      <p:sp>
        <p:nvSpPr>
          <p:cNvPr id="5" name="Slide Number Placeholder 4"/>
          <p:cNvSpPr>
            <a:spLocks noGrp="1"/>
          </p:cNvSpPr>
          <p:nvPr>
            <p:ph type="sldNum" sz="quarter" idx="3"/>
          </p:nvPr>
        </p:nvSpPr>
        <p:spPr>
          <a:xfrm>
            <a:off x="4023993" y="9721106"/>
            <a:ext cx="3078427" cy="511731"/>
          </a:xfrm>
          <a:prstGeom prst="rect">
            <a:avLst/>
          </a:prstGeom>
        </p:spPr>
        <p:txBody>
          <a:bodyPr vert="horz" lIns="94796" tIns="47398" rIns="94796" bIns="47398"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20634798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427" cy="511731"/>
          </a:xfrm>
          <a:prstGeom prst="rect">
            <a:avLst/>
          </a:prstGeom>
        </p:spPr>
        <p:txBody>
          <a:bodyPr vert="horz" lIns="94796" tIns="47398" rIns="94796" bIns="47398" rtlCol="0"/>
          <a:lstStyle>
            <a:lvl1pPr algn="l">
              <a:defRPr sz="1200"/>
            </a:lvl1pPr>
          </a:lstStyle>
          <a:p>
            <a:endParaRPr lang="en-ZA"/>
          </a:p>
        </p:txBody>
      </p:sp>
      <p:sp>
        <p:nvSpPr>
          <p:cNvPr id="3" name="Date Placeholder 2"/>
          <p:cNvSpPr>
            <a:spLocks noGrp="1"/>
          </p:cNvSpPr>
          <p:nvPr>
            <p:ph type="dt" idx="1"/>
          </p:nvPr>
        </p:nvSpPr>
        <p:spPr>
          <a:xfrm>
            <a:off x="4023993" y="0"/>
            <a:ext cx="3078427" cy="511731"/>
          </a:xfrm>
          <a:prstGeom prst="rect">
            <a:avLst/>
          </a:prstGeom>
        </p:spPr>
        <p:txBody>
          <a:bodyPr vert="horz" lIns="94796" tIns="47398" rIns="94796" bIns="47398" rtlCol="0"/>
          <a:lstStyle>
            <a:lvl1pPr algn="r">
              <a:defRPr sz="1200"/>
            </a:lvl1pPr>
          </a:lstStyle>
          <a:p>
            <a:fld id="{97C9740A-2426-4564-8C9C-2BD3ED0DD4DC}" type="datetime1">
              <a:rPr lang="en-US" smtClean="0"/>
              <a:t>7/25/2018</a:t>
            </a:fld>
            <a:endParaRPr lang="en-ZA"/>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4796" tIns="47398" rIns="94796" bIns="47398" rtlCol="0" anchor="ctr"/>
          <a:lstStyle/>
          <a:p>
            <a:endParaRPr lang="en-ZA"/>
          </a:p>
        </p:txBody>
      </p:sp>
      <p:sp>
        <p:nvSpPr>
          <p:cNvPr id="5" name="Notes Placeholder 4"/>
          <p:cNvSpPr>
            <a:spLocks noGrp="1"/>
          </p:cNvSpPr>
          <p:nvPr>
            <p:ph type="body" sz="quarter" idx="3"/>
          </p:nvPr>
        </p:nvSpPr>
        <p:spPr>
          <a:xfrm>
            <a:off x="710407" y="4861442"/>
            <a:ext cx="5683250" cy="4605576"/>
          </a:xfrm>
          <a:prstGeom prst="rect">
            <a:avLst/>
          </a:prstGeom>
        </p:spPr>
        <p:txBody>
          <a:bodyPr vert="horz" lIns="94796" tIns="47398" rIns="94796" bIns="473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721106"/>
            <a:ext cx="3078427" cy="511731"/>
          </a:xfrm>
          <a:prstGeom prst="rect">
            <a:avLst/>
          </a:prstGeom>
        </p:spPr>
        <p:txBody>
          <a:bodyPr vert="horz" lIns="94796" tIns="47398" rIns="94796" bIns="47398" rtlCol="0" anchor="b"/>
          <a:lstStyle>
            <a:lvl1pPr algn="l">
              <a:defRPr sz="1200"/>
            </a:lvl1pPr>
          </a:lstStyle>
          <a:p>
            <a:endParaRPr lang="en-ZA"/>
          </a:p>
        </p:txBody>
      </p:sp>
      <p:sp>
        <p:nvSpPr>
          <p:cNvPr id="7" name="Slide Number Placeholder 6"/>
          <p:cNvSpPr>
            <a:spLocks noGrp="1"/>
          </p:cNvSpPr>
          <p:nvPr>
            <p:ph type="sldNum" sz="quarter" idx="5"/>
          </p:nvPr>
        </p:nvSpPr>
        <p:spPr>
          <a:xfrm>
            <a:off x="4023993" y="9721106"/>
            <a:ext cx="3078427" cy="511731"/>
          </a:xfrm>
          <a:prstGeom prst="rect">
            <a:avLst/>
          </a:prstGeom>
        </p:spPr>
        <p:txBody>
          <a:bodyPr vert="horz" lIns="94796" tIns="47398" rIns="94796" bIns="47398" rtlCol="0" anchor="b"/>
          <a:lstStyle>
            <a:lvl1pPr algn="r">
              <a:defRPr sz="1200"/>
            </a:lvl1pPr>
          </a:lstStyle>
          <a:p>
            <a:fld id="{BD4EA3F3-7F60-4372-AD96-0BFBCD79137E}" type="slidenum">
              <a:rPr lang="en-ZA" smtClean="0"/>
              <a:pPr/>
              <a:t>‹#›</a:t>
            </a:fld>
            <a:endParaRPr lang="en-ZA"/>
          </a:p>
        </p:txBody>
      </p:sp>
    </p:spTree>
    <p:extLst>
      <p:ext uri="{BB962C8B-B14F-4D97-AF65-F5344CB8AC3E}">
        <p14:creationId xmlns:p14="http://schemas.microsoft.com/office/powerpoint/2010/main" val="253049129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97C9740A-2426-4564-8C9C-2BD3ED0DD4DC}" type="datetime1">
              <a:rPr lang="en-US" smtClean="0"/>
              <a:t>7/25/2018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1869454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10</a:t>
            </a:fld>
            <a:endParaRPr lang="en-US" dirty="0"/>
          </a:p>
        </p:txBody>
      </p:sp>
    </p:spTree>
    <p:extLst>
      <p:ext uri="{BB962C8B-B14F-4D97-AF65-F5344CB8AC3E}">
        <p14:creationId xmlns:p14="http://schemas.microsoft.com/office/powerpoint/2010/main" val="1878301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905125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12</a:t>
            </a:fld>
            <a:endParaRPr lang="en-US" dirty="0"/>
          </a:p>
        </p:txBody>
      </p:sp>
    </p:spTree>
    <p:extLst>
      <p:ext uri="{BB962C8B-B14F-4D97-AF65-F5344CB8AC3E}">
        <p14:creationId xmlns:p14="http://schemas.microsoft.com/office/powerpoint/2010/main" val="1187879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13</a:t>
            </a:fld>
            <a:endParaRPr lang="en-US" dirty="0"/>
          </a:p>
        </p:txBody>
      </p:sp>
    </p:spTree>
    <p:extLst>
      <p:ext uri="{BB962C8B-B14F-4D97-AF65-F5344CB8AC3E}">
        <p14:creationId xmlns:p14="http://schemas.microsoft.com/office/powerpoint/2010/main" val="322752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pPr defTabSz="947958">
              <a:defRPr/>
            </a:pPr>
            <a:endParaRPr lang="en-US"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14</a:t>
            </a:fld>
            <a:endParaRPr lang="en-US" dirty="0"/>
          </a:p>
        </p:txBody>
      </p:sp>
    </p:spTree>
    <p:extLst>
      <p:ext uri="{BB962C8B-B14F-4D97-AF65-F5344CB8AC3E}">
        <p14:creationId xmlns:p14="http://schemas.microsoft.com/office/powerpoint/2010/main" val="3497234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Date Placeholder 3"/>
          <p:cNvSpPr>
            <a:spLocks noGrp="1"/>
          </p:cNvSpPr>
          <p:nvPr>
            <p:ph type="dt" idx="10"/>
          </p:nvPr>
        </p:nvSpPr>
        <p:spPr/>
        <p:txBody>
          <a:bodyPr/>
          <a:lstStyle/>
          <a:p>
            <a:fld id="{97C9740A-2426-4564-8C9C-2BD3ED0DD4DC}" type="datetime1">
              <a:rPr lang="en-US" smtClean="0"/>
              <a:t>7/25/2018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15</a:t>
            </a:fld>
            <a:endParaRPr lang="en-ZA"/>
          </a:p>
        </p:txBody>
      </p:sp>
    </p:spTree>
    <p:extLst>
      <p:ext uri="{BB962C8B-B14F-4D97-AF65-F5344CB8AC3E}">
        <p14:creationId xmlns:p14="http://schemas.microsoft.com/office/powerpoint/2010/main" val="1293991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0"/>
          </p:nvPr>
        </p:nvSpPr>
        <p:spPr/>
        <p:txBody>
          <a:bodyPr/>
          <a:lstStyle/>
          <a:p>
            <a:fld id="{97C9740A-2426-4564-8C9C-2BD3ED0DD4DC}" type="datetime1">
              <a:rPr lang="en-US" smtClean="0"/>
              <a:t>7/25/2018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16</a:t>
            </a:fld>
            <a:endParaRPr lang="en-ZA"/>
          </a:p>
        </p:txBody>
      </p:sp>
    </p:spTree>
    <p:extLst>
      <p:ext uri="{BB962C8B-B14F-4D97-AF65-F5344CB8AC3E}">
        <p14:creationId xmlns:p14="http://schemas.microsoft.com/office/powerpoint/2010/main" val="9794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Date Placeholder 3"/>
          <p:cNvSpPr>
            <a:spLocks noGrp="1"/>
          </p:cNvSpPr>
          <p:nvPr>
            <p:ph type="dt" idx="10"/>
          </p:nvPr>
        </p:nvSpPr>
        <p:spPr/>
        <p:txBody>
          <a:bodyPr/>
          <a:lstStyle/>
          <a:p>
            <a:fld id="{97C9740A-2426-4564-8C9C-2BD3ED0DD4DC}" type="datetime1">
              <a:rPr lang="en-US" smtClean="0"/>
              <a:t>7/25/2018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17</a:t>
            </a:fld>
            <a:endParaRPr lang="en-ZA"/>
          </a:p>
        </p:txBody>
      </p:sp>
    </p:spTree>
    <p:extLst>
      <p:ext uri="{BB962C8B-B14F-4D97-AF65-F5344CB8AC3E}">
        <p14:creationId xmlns:p14="http://schemas.microsoft.com/office/powerpoint/2010/main" val="159612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2</a:t>
            </a:fld>
            <a:endParaRPr lang="en-US" dirty="0"/>
          </a:p>
        </p:txBody>
      </p:sp>
    </p:spTree>
    <p:extLst>
      <p:ext uri="{BB962C8B-B14F-4D97-AF65-F5344CB8AC3E}">
        <p14:creationId xmlns:p14="http://schemas.microsoft.com/office/powerpoint/2010/main" val="108059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3</a:t>
            </a:fld>
            <a:endParaRPr lang="en-US" dirty="0"/>
          </a:p>
        </p:txBody>
      </p:sp>
    </p:spTree>
    <p:extLst>
      <p:ext uri="{BB962C8B-B14F-4D97-AF65-F5344CB8AC3E}">
        <p14:creationId xmlns:p14="http://schemas.microsoft.com/office/powerpoint/2010/main" val="1858941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4</a:t>
            </a:fld>
            <a:endParaRPr lang="en-US" dirty="0"/>
          </a:p>
        </p:txBody>
      </p:sp>
    </p:spTree>
    <p:extLst>
      <p:ext uri="{BB962C8B-B14F-4D97-AF65-F5344CB8AC3E}">
        <p14:creationId xmlns:p14="http://schemas.microsoft.com/office/powerpoint/2010/main" val="55641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5</a:t>
            </a:fld>
            <a:endParaRPr lang="en-US" dirty="0"/>
          </a:p>
        </p:txBody>
      </p:sp>
    </p:spTree>
    <p:extLst>
      <p:ext uri="{BB962C8B-B14F-4D97-AF65-F5344CB8AC3E}">
        <p14:creationId xmlns:p14="http://schemas.microsoft.com/office/powerpoint/2010/main" val="80059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6</a:t>
            </a:fld>
            <a:endParaRPr lang="en-US" dirty="0"/>
          </a:p>
        </p:txBody>
      </p:sp>
    </p:spTree>
    <p:extLst>
      <p:ext uri="{BB962C8B-B14F-4D97-AF65-F5344CB8AC3E}">
        <p14:creationId xmlns:p14="http://schemas.microsoft.com/office/powerpoint/2010/main" val="397293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8350"/>
            <a:ext cx="5116513" cy="3836988"/>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7</a:t>
            </a:fld>
            <a:endParaRPr lang="en-US" dirty="0"/>
          </a:p>
        </p:txBody>
      </p:sp>
    </p:spTree>
    <p:extLst>
      <p:ext uri="{BB962C8B-B14F-4D97-AF65-F5344CB8AC3E}">
        <p14:creationId xmlns:p14="http://schemas.microsoft.com/office/powerpoint/2010/main" val="4109776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8</a:t>
            </a:fld>
            <a:endParaRPr lang="en-US" dirty="0"/>
          </a:p>
        </p:txBody>
      </p:sp>
    </p:spTree>
    <p:extLst>
      <p:ext uri="{BB962C8B-B14F-4D97-AF65-F5344CB8AC3E}">
        <p14:creationId xmlns:p14="http://schemas.microsoft.com/office/powerpoint/2010/main" val="378313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7958">
              <a:defRPr/>
            </a:pPr>
            <a:r>
              <a:rPr lang="en-GB" dirty="0">
                <a:latin typeface="Calibri" panose="020F0502020204030204" pitchFamily="34" charset="0"/>
                <a:ea typeface="Times New Roman" panose="02020603050405020304" pitchFamily="18" charset="0"/>
                <a:cs typeface="Times New Roman" panose="02020603050405020304" pitchFamily="18" charset="0"/>
              </a:rPr>
              <a:t>Clients were asked a single response question about reasons for why they had initiated on </a:t>
            </a:r>
            <a:r>
              <a:rPr lang="en-GB" dirty="0" err="1">
                <a:latin typeface="Calibri" panose="020F0502020204030204" pitchFamily="34" charset="0"/>
                <a:ea typeface="Times New Roman" panose="02020603050405020304" pitchFamily="18" charset="0"/>
                <a:cs typeface="Times New Roman" panose="02020603050405020304" pitchFamily="18" charset="0"/>
              </a:rPr>
              <a:t>PrEP.</a:t>
            </a:r>
            <a:r>
              <a:rPr lang="en-GB" dirty="0">
                <a:latin typeface="Calibri" panose="020F0502020204030204" pitchFamily="34" charset="0"/>
                <a:ea typeface="Times New Roman" panose="02020603050405020304" pitchFamily="18" charset="0"/>
                <a:cs typeface="Times New Roman" panose="02020603050405020304" pitchFamily="18" charset="0"/>
              </a:rPr>
              <a:t> We found, the primary reason for initiation irrespective of key population related to perceiving risk associated with sexual activity. </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pPr defTabSz="947958">
              <a:defRPr/>
            </a:pP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pPr defTabSz="947958">
              <a:defRPr/>
            </a:pPr>
            <a:r>
              <a:rPr lang="en-GB" dirty="0" smtClean="0">
                <a:latin typeface="Calibri" panose="020F0502020204030204" pitchFamily="34" charset="0"/>
                <a:ea typeface="Times New Roman" panose="02020603050405020304" pitchFamily="18" charset="0"/>
                <a:cs typeface="Times New Roman" panose="02020603050405020304" pitchFamily="18" charset="0"/>
              </a:rPr>
              <a:t>Qualitative interviews suggested</a:t>
            </a:r>
            <a:r>
              <a:rPr lang="en-GB" baseline="0" dirty="0" smtClean="0">
                <a:latin typeface="Calibri" panose="020F0502020204030204" pitchFamily="34" charset="0"/>
                <a:ea typeface="Times New Roman" panose="02020603050405020304" pitchFamily="18" charset="0"/>
                <a:cs typeface="Times New Roman" panose="02020603050405020304" pitchFamily="18" charset="0"/>
              </a:rPr>
              <a:t> additional drivers to start </a:t>
            </a:r>
            <a:r>
              <a:rPr lang="en-GB" baseline="0" dirty="0" err="1" smtClean="0">
                <a:latin typeface="Calibri" panose="020F0502020204030204" pitchFamily="34" charset="0"/>
                <a:ea typeface="Times New Roman" panose="02020603050405020304" pitchFamily="18" charset="0"/>
                <a:cs typeface="Times New Roman" panose="02020603050405020304" pitchFamily="18" charset="0"/>
              </a:rPr>
              <a:t>PrEP</a:t>
            </a:r>
            <a:r>
              <a:rPr lang="en-GB" baseline="0" dirty="0" smtClean="0">
                <a:latin typeface="Calibri" panose="020F0502020204030204" pitchFamily="34" charset="0"/>
                <a:ea typeface="Times New Roman" panose="02020603050405020304" pitchFamily="18" charset="0"/>
                <a:cs typeface="Times New Roman" panose="02020603050405020304" pitchFamily="18" charset="0"/>
              </a:rPr>
              <a:t> and these include:</a:t>
            </a:r>
            <a:endParaRPr lang="en-GB" dirty="0" smtClean="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ZA" sz="1200" dirty="0" smtClean="0">
                <a:latin typeface="Calibri" panose="020F0502020204030204" pitchFamily="34" charset="0"/>
                <a:cs typeface="Times New Roman" panose="02020603050405020304" pitchFamily="18" charset="0"/>
              </a:rPr>
              <a:t>Receiving information about </a:t>
            </a:r>
            <a:r>
              <a:rPr lang="en-ZA" sz="1200" dirty="0" err="1" smtClean="0">
                <a:latin typeface="Calibri" panose="020F0502020204030204" pitchFamily="34" charset="0"/>
                <a:cs typeface="Times New Roman" panose="02020603050405020304" pitchFamily="18" charset="0"/>
              </a:rPr>
              <a:t>PrEP</a:t>
            </a:r>
            <a:r>
              <a:rPr lang="en-ZA" sz="1200" dirty="0" smtClean="0">
                <a:latin typeface="Calibri" panose="020F0502020204030204" pitchFamily="34" charset="0"/>
                <a:cs typeface="Times New Roman" panose="02020603050405020304" pitchFamily="18" charset="0"/>
              </a:rPr>
              <a:t> or encouragement to try </a:t>
            </a:r>
            <a:r>
              <a:rPr lang="en-ZA" sz="1200" dirty="0" err="1" smtClean="0">
                <a:latin typeface="Calibri" panose="020F0502020204030204" pitchFamily="34" charset="0"/>
                <a:cs typeface="Times New Roman" panose="02020603050405020304" pitchFamily="18" charset="0"/>
              </a:rPr>
              <a:t>PrEP</a:t>
            </a:r>
            <a:r>
              <a:rPr lang="en-ZA" sz="1200" dirty="0" smtClean="0">
                <a:latin typeface="Calibri" panose="020F0502020204030204" pitchFamily="34" charset="0"/>
                <a:cs typeface="Times New Roman" panose="02020603050405020304" pitchFamily="18" charset="0"/>
              </a:rPr>
              <a:t> from health care providers, family members, or peers</a:t>
            </a:r>
          </a:p>
          <a:p>
            <a:pPr marL="285750" indent="-285750">
              <a:buFont typeface="Wingdings" panose="05000000000000000000" pitchFamily="2" charset="2"/>
              <a:buChar char="§"/>
            </a:pPr>
            <a:r>
              <a:rPr lang="en-ZA" sz="1200" dirty="0" smtClean="0">
                <a:latin typeface="Calibri" panose="020F0502020204030204" pitchFamily="34" charset="0"/>
                <a:cs typeface="Times New Roman" panose="02020603050405020304" pitchFamily="18" charset="0"/>
              </a:rPr>
              <a:t>Wanting additional protection against HIV beyond their current HIV prevention practices</a:t>
            </a:r>
          </a:p>
          <a:p>
            <a:pPr defTabSz="947958">
              <a:defRPr/>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defTabSz="947958">
              <a:defRPr/>
            </a:pPr>
            <a:endParaRPr lang="en-ZA" dirty="0">
              <a:latin typeface="Calibri" panose="020F0502020204030204" pitchFamily="34" charset="0"/>
              <a:ea typeface="Times New Roman" panose="02020603050405020304" pitchFamily="18" charset="0"/>
              <a:cs typeface="Times New Roman" panose="02020603050405020304" pitchFamily="18" charset="0"/>
            </a:endParaRPr>
          </a:p>
          <a:p>
            <a:pPr defTabSz="947958">
              <a:defRPr/>
            </a:pPr>
            <a:r>
              <a:rPr lang="en-ZA" dirty="0">
                <a:latin typeface="Calibri" panose="020F0502020204030204" pitchFamily="34" charset="0"/>
                <a:ea typeface="Times New Roman" panose="02020603050405020304" pitchFamily="18" charset="0"/>
                <a:cs typeface="Times New Roman" panose="02020603050405020304" pitchFamily="18" charset="0"/>
              </a:rPr>
              <a:t>Other reasons for starting </a:t>
            </a:r>
            <a:r>
              <a:rPr lang="en-ZA" dirty="0" err="1">
                <a:latin typeface="Calibri" panose="020F0502020204030204" pitchFamily="34" charset="0"/>
                <a:ea typeface="Times New Roman" panose="02020603050405020304" pitchFamily="18" charset="0"/>
                <a:cs typeface="Times New Roman" panose="02020603050405020304" pitchFamily="18" charset="0"/>
              </a:rPr>
              <a:t>PrEP</a:t>
            </a:r>
            <a:r>
              <a:rPr lang="en-ZA" dirty="0">
                <a:latin typeface="Calibri" panose="020F0502020204030204" pitchFamily="34" charset="0"/>
                <a:ea typeface="Times New Roman" panose="02020603050405020304" pitchFamily="18" charset="0"/>
                <a:cs typeface="Times New Roman" panose="02020603050405020304" pitchFamily="18" charset="0"/>
              </a:rPr>
              <a:t> include identifying as a sex worker, need for HIV prevention, partners or clients with unknown status and being in a relationship with someone with a known positive status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endParaRPr lang="en-ZA" dirty="0"/>
          </a:p>
        </p:txBody>
      </p:sp>
      <p:sp>
        <p:nvSpPr>
          <p:cNvPr id="4" name="Slide Number Placeholder 3"/>
          <p:cNvSpPr>
            <a:spLocks noGrp="1"/>
          </p:cNvSpPr>
          <p:nvPr>
            <p:ph type="sldNum" sz="quarter" idx="10"/>
          </p:nvPr>
        </p:nvSpPr>
        <p:spPr/>
        <p:txBody>
          <a:bodyPr/>
          <a:lstStyle/>
          <a:p>
            <a:pPr>
              <a:defRPr/>
            </a:pPr>
            <a:fld id="{31992187-B1CC-41CC-9142-F099FCE9EC24}" type="slidenum">
              <a:rPr lang="en-US" smtClean="0"/>
              <a:pPr>
                <a:defRPr/>
              </a:pPr>
              <a:t>9</a:t>
            </a:fld>
            <a:endParaRPr lang="en-US" dirty="0"/>
          </a:p>
        </p:txBody>
      </p:sp>
    </p:spTree>
    <p:extLst>
      <p:ext uri="{BB962C8B-B14F-4D97-AF65-F5344CB8AC3E}">
        <p14:creationId xmlns:p14="http://schemas.microsoft.com/office/powerpoint/2010/main" val="179320925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NDOH Logo.jpg"/>
          <p:cNvPicPr>
            <a:picLocks noChangeAspect="1"/>
          </p:cNvPicPr>
          <p:nvPr userDrawn="1"/>
        </p:nvPicPr>
        <p:blipFill>
          <a:blip r:embed="rId5" cstate="print"/>
          <a:stretch>
            <a:fillRect/>
          </a:stretch>
        </p:blipFill>
        <p:spPr>
          <a:xfrm>
            <a:off x="107504" y="5949280"/>
            <a:ext cx="2286000" cy="824484"/>
          </a:xfrm>
          <a:prstGeom prst="rect">
            <a:avLst/>
          </a:prstGeom>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l="8260" r="6796"/>
          <a:stretch/>
        </p:blipFill>
        <p:spPr>
          <a:xfrm>
            <a:off x="2379414" y="5949322"/>
            <a:ext cx="1800200" cy="824400"/>
          </a:xfrm>
          <a:prstGeom prst="rect">
            <a:avLst/>
          </a:prstGeom>
        </p:spPr>
      </p:pic>
      <p:pic>
        <p:nvPicPr>
          <p:cNvPr id="18" name="Picture 17"/>
          <p:cNvPicPr>
            <a:picLocks noChangeAspect="1"/>
          </p:cNvPicPr>
          <p:nvPr userDrawn="1"/>
        </p:nvPicPr>
        <p:blipFill rotWithShape="1">
          <a:blip r:embed="rId7" cstate="print">
            <a:extLst>
              <a:ext uri="{28A0092B-C50C-407E-A947-70E740481C1C}">
                <a14:useLocalDpi xmlns:a14="http://schemas.microsoft.com/office/drawing/2010/main" val="0"/>
              </a:ext>
            </a:extLst>
          </a:blip>
          <a:srcRect l="5716"/>
          <a:stretch/>
        </p:blipFill>
        <p:spPr>
          <a:xfrm>
            <a:off x="5492849" y="5949322"/>
            <a:ext cx="2154676" cy="824400"/>
          </a:xfrm>
          <a:prstGeom prst="rect">
            <a:avLst/>
          </a:prstGeom>
        </p:spPr>
      </p:pic>
      <p:pic>
        <p:nvPicPr>
          <p:cNvPr id="19" name="Picture 1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179614" y="5949322"/>
            <a:ext cx="1400775" cy="824400"/>
          </a:xfrm>
          <a:prstGeom prst="rect">
            <a:avLst/>
          </a:prstGeom>
        </p:spPr>
      </p:pic>
      <p:pic>
        <p:nvPicPr>
          <p:cNvPr id="20" name="Picture 19"/>
          <p:cNvPicPr>
            <a:picLocks noChangeAspect="1"/>
          </p:cNvPicPr>
          <p:nvPr userDrawn="1"/>
        </p:nvPicPr>
        <p:blipFill rotWithShape="1">
          <a:blip r:embed="rId9"/>
          <a:srcRect l="20225" r="65655"/>
          <a:stretch/>
        </p:blipFill>
        <p:spPr>
          <a:xfrm>
            <a:off x="7559984" y="5949322"/>
            <a:ext cx="1499578" cy="8244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NDOH Logo.jpg"/>
          <p:cNvPicPr>
            <a:picLocks noChangeAspect="1"/>
          </p:cNvPicPr>
          <p:nvPr userDrawn="1"/>
        </p:nvPicPr>
        <p:blipFill>
          <a:blip r:embed="rId2" cstate="print"/>
          <a:stretch>
            <a:fillRect/>
          </a:stretch>
        </p:blipFill>
        <p:spPr>
          <a:xfrm>
            <a:off x="107504" y="5949280"/>
            <a:ext cx="2286000" cy="824484"/>
          </a:xfrm>
          <a:prstGeom prst="rect">
            <a:avLst/>
          </a:prstGeom>
        </p:spPr>
      </p:pic>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8260" r="6796"/>
          <a:stretch/>
        </p:blipFill>
        <p:spPr>
          <a:xfrm>
            <a:off x="2379414" y="5949322"/>
            <a:ext cx="1800200" cy="824400"/>
          </a:xfrm>
          <a:prstGeom prst="rect">
            <a:avLst/>
          </a:prstGeom>
        </p:spPr>
      </p:pic>
      <p:pic>
        <p:nvPicPr>
          <p:cNvPr id="18" name="Picture 17"/>
          <p:cNvPicPr>
            <a:picLocks noChangeAspect="1"/>
          </p:cNvPicPr>
          <p:nvPr userDrawn="1"/>
        </p:nvPicPr>
        <p:blipFill rotWithShape="1">
          <a:blip r:embed="rId4" cstate="print">
            <a:extLst>
              <a:ext uri="{28A0092B-C50C-407E-A947-70E740481C1C}">
                <a14:useLocalDpi xmlns:a14="http://schemas.microsoft.com/office/drawing/2010/main" val="0"/>
              </a:ext>
            </a:extLst>
          </a:blip>
          <a:srcRect l="5716"/>
          <a:stretch/>
        </p:blipFill>
        <p:spPr>
          <a:xfrm>
            <a:off x="5492849" y="5949322"/>
            <a:ext cx="2154676" cy="824400"/>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79614" y="5949322"/>
            <a:ext cx="1400775" cy="824400"/>
          </a:xfrm>
          <a:prstGeom prst="rect">
            <a:avLst/>
          </a:prstGeom>
        </p:spPr>
      </p:pic>
      <p:pic>
        <p:nvPicPr>
          <p:cNvPr id="20" name="Picture 19"/>
          <p:cNvPicPr>
            <a:picLocks noChangeAspect="1"/>
          </p:cNvPicPr>
          <p:nvPr userDrawn="1"/>
        </p:nvPicPr>
        <p:blipFill rotWithShape="1">
          <a:blip r:embed="rId6"/>
          <a:srcRect l="20225" r="65655"/>
          <a:stretch/>
        </p:blipFill>
        <p:spPr>
          <a:xfrm>
            <a:off x="7559984" y="5949322"/>
            <a:ext cx="1499578" cy="824400"/>
          </a:xfrm>
          <a:prstGeom prst="rect">
            <a:avLst/>
          </a:prstGeom>
        </p:spPr>
      </p:pic>
    </p:spTree>
    <p:extLst>
      <p:ext uri="{BB962C8B-B14F-4D97-AF65-F5344CB8AC3E}">
        <p14:creationId xmlns:p14="http://schemas.microsoft.com/office/powerpoint/2010/main" val="224718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F938C8F-0CEE-4393-9C50-C360D5843A43}"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051340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4"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p:cNvPicPr>
            <a:picLocks noChangeAspect="1" noChangeArrowheads="1"/>
          </p:cNvPicPr>
          <p:nvPr userDrawn="1"/>
        </p:nvPicPr>
        <p:blipFill>
          <a:blip r:embed="rId3"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slideLayout" Target="../slideLayouts/slideLayout3.xml"/><Relationship Id="rId7" Type="http://schemas.openxmlformats.org/officeDocument/2006/relationships/chart" Target="../charts/chart6.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13.emf"/><Relationship Id="rId5" Type="http://schemas.openxmlformats.org/officeDocument/2006/relationships/oleObject" Target="../embeddings/oleObject9.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3.xml"/><Relationship Id="rId7" Type="http://schemas.openxmlformats.org/officeDocument/2006/relationships/image" Target="../media/image13.emf"/><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chart" Target="../charts/chart8.xml"/><Relationship Id="rId4" Type="http://schemas.openxmlformats.org/officeDocument/2006/relationships/notesSlide" Target="../notesSlides/notesSlide11.xml"/><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0.xml"/><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image" Target="../media/image13.emf"/><Relationship Id="rId5" Type="http://schemas.openxmlformats.org/officeDocument/2006/relationships/oleObject" Target="../embeddings/oleObject11.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chart" Target="../charts/chart11.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13.emf"/><Relationship Id="rId5" Type="http://schemas.openxmlformats.org/officeDocument/2006/relationships/oleObject" Target="../embeddings/oleObject12.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mailto:DPILLAY@WRHI.AC.ZA"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slideLayout" Target="../slideLayouts/slideLayout3.xml"/><Relationship Id="rId7" Type="http://schemas.openxmlformats.org/officeDocument/2006/relationships/image" Target="../media/image13.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4.jpeg"/><Relationship Id="rId10" Type="http://schemas.openxmlformats.org/officeDocument/2006/relationships/image" Target="../media/image17.jpeg"/><Relationship Id="rId4" Type="http://schemas.openxmlformats.org/officeDocument/2006/relationships/notesSlide" Target="../notesSlides/notesSlide2.xml"/><Relationship Id="rId9" Type="http://schemas.openxmlformats.org/officeDocument/2006/relationships/image" Target="../media/image16.jpe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notesSlide" Target="../notesSlides/notesSlide3.xml"/><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Layout" Target="../slideLayouts/slideLayout3.xml"/><Relationship Id="rId7" Type="http://schemas.openxmlformats.org/officeDocument/2006/relationships/image" Target="../media/image22.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3.emf"/><Relationship Id="rId5" Type="http://schemas.openxmlformats.org/officeDocument/2006/relationships/oleObject" Target="../embeddings/oleObject4.bin"/><Relationship Id="rId4" Type="http://schemas.openxmlformats.org/officeDocument/2006/relationships/notesSlide" Target="../notesSlides/notesSlide5.xml"/><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3.xml"/><Relationship Id="rId7" Type="http://schemas.openxmlformats.org/officeDocument/2006/relationships/image" Target="../media/image25.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3.emf"/><Relationship Id="rId11" Type="http://schemas.openxmlformats.org/officeDocument/2006/relationships/image" Target="../media/image29.png"/><Relationship Id="rId5" Type="http://schemas.openxmlformats.org/officeDocument/2006/relationships/oleObject" Target="../embeddings/oleObject5.bin"/><Relationship Id="rId10" Type="http://schemas.openxmlformats.org/officeDocument/2006/relationships/image" Target="../media/image28.png"/><Relationship Id="rId4" Type="http://schemas.openxmlformats.org/officeDocument/2006/relationships/notesSlide" Target="../notesSlides/notesSlide6.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emf"/><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3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3.xml"/><Relationship Id="rId7" Type="http://schemas.openxmlformats.org/officeDocument/2006/relationships/chart" Target="../charts/chart1.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notesSlide" Target="../notesSlides/notesSlide8.xml"/><Relationship Id="rId9" Type="http://schemas.openxmlformats.org/officeDocument/2006/relationships/chart" Target="../charts/chart3.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3.xml"/><Relationship Id="rId7" Type="http://schemas.openxmlformats.org/officeDocument/2006/relationships/chart" Target="../charts/chart4.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3.emf"/><Relationship Id="rId5" Type="http://schemas.openxmlformats.org/officeDocument/2006/relationships/oleObject" Target="../embeddings/oleObject8.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Rectangle 2"/>
          <p:cNvSpPr/>
          <p:nvPr/>
        </p:nvSpPr>
        <p:spPr>
          <a:xfrm>
            <a:off x="0" y="5589240"/>
            <a:ext cx="9144000" cy="126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p:cNvSpPr txBox="1"/>
          <p:nvPr/>
        </p:nvSpPr>
        <p:spPr>
          <a:xfrm>
            <a:off x="79298" y="1916832"/>
            <a:ext cx="5791200" cy="646331"/>
          </a:xfrm>
          <a:prstGeom prst="rect">
            <a:avLst/>
          </a:prstGeom>
          <a:noFill/>
        </p:spPr>
        <p:txBody>
          <a:bodyPr wrap="square" rtlCol="0">
            <a:spAutoFit/>
          </a:bodyPr>
          <a:lstStyle/>
          <a:p>
            <a:r>
              <a:rPr lang="en-US" dirty="0">
                <a:solidFill>
                  <a:schemeClr val="bg1"/>
                </a:solidFill>
                <a:latin typeface="Arial" pitchFamily="34" charset="0"/>
                <a:cs typeface="Arial" pitchFamily="34" charset="0"/>
              </a:rPr>
              <a:t>IAS Conference </a:t>
            </a:r>
            <a:r>
              <a:rPr lang="en-US" dirty="0" smtClean="0">
                <a:solidFill>
                  <a:schemeClr val="bg1"/>
                </a:solidFill>
                <a:latin typeface="Arial" pitchFamily="34" charset="0"/>
                <a:cs typeface="Arial" pitchFamily="34" charset="0"/>
              </a:rPr>
              <a:t>2018: 25 July 2018</a:t>
            </a:r>
            <a:endParaRPr lang="en-US" dirty="0">
              <a:solidFill>
                <a:schemeClr val="bg1"/>
              </a:solidFill>
              <a:latin typeface="Arial" pitchFamily="34" charset="0"/>
              <a:cs typeface="Arial" pitchFamily="34" charset="0"/>
            </a:endParaRPr>
          </a:p>
          <a:p>
            <a:r>
              <a:rPr lang="en-US" dirty="0">
                <a:solidFill>
                  <a:schemeClr val="bg1"/>
                </a:solidFill>
                <a:latin typeface="Arial" pitchFamily="34" charset="0"/>
                <a:cs typeface="Arial" pitchFamily="34" charset="0"/>
              </a:rPr>
              <a:t>Session: </a:t>
            </a:r>
            <a:r>
              <a:rPr lang="en-US" dirty="0" err="1">
                <a:solidFill>
                  <a:schemeClr val="bg1"/>
                </a:solidFill>
                <a:latin typeface="Arial" pitchFamily="34" charset="0"/>
                <a:cs typeface="Arial" pitchFamily="34" charset="0"/>
              </a:rPr>
              <a:t>PrEP</a:t>
            </a:r>
            <a:r>
              <a:rPr lang="en-US" dirty="0">
                <a:solidFill>
                  <a:schemeClr val="bg1"/>
                </a:solidFill>
                <a:latin typeface="Arial" pitchFamily="34" charset="0"/>
                <a:cs typeface="Arial" pitchFamily="34" charset="0"/>
              </a:rPr>
              <a:t> Work in </a:t>
            </a:r>
            <a:r>
              <a:rPr lang="en-US" dirty="0" smtClean="0">
                <a:solidFill>
                  <a:schemeClr val="bg1"/>
                </a:solidFill>
                <a:latin typeface="Arial" pitchFamily="34" charset="0"/>
                <a:cs typeface="Arial" pitchFamily="34" charset="0"/>
              </a:rPr>
              <a:t>Progress</a:t>
            </a:r>
            <a:endParaRPr lang="en-US" dirty="0">
              <a:solidFill>
                <a:schemeClr val="bg1"/>
              </a:solidFill>
              <a:latin typeface="Arial" pitchFamily="34" charset="0"/>
              <a:cs typeface="Arial" pitchFamily="34" charset="0"/>
            </a:endParaRPr>
          </a:p>
        </p:txBody>
      </p:sp>
      <p:sp>
        <p:nvSpPr>
          <p:cNvPr id="5" name="TextBox 4"/>
          <p:cNvSpPr txBox="1"/>
          <p:nvPr/>
        </p:nvSpPr>
        <p:spPr>
          <a:xfrm>
            <a:off x="82396" y="3980253"/>
            <a:ext cx="5425708" cy="1031051"/>
          </a:xfrm>
          <a:prstGeom prst="rect">
            <a:avLst/>
          </a:prstGeom>
          <a:noFill/>
        </p:spPr>
        <p:txBody>
          <a:bodyPr wrap="square" rtlCol="0">
            <a:spAutoFit/>
          </a:bodyPr>
          <a:lstStyle/>
          <a:p>
            <a:pPr>
              <a:spcAft>
                <a:spcPts val="600"/>
              </a:spcAft>
            </a:pPr>
            <a:r>
              <a:rPr lang="en-US" sz="2000" dirty="0" smtClean="0">
                <a:solidFill>
                  <a:schemeClr val="bg1"/>
                </a:solidFill>
                <a:latin typeface="Arial" pitchFamily="34" charset="0"/>
                <a:cs typeface="Arial" pitchFamily="34" charset="0"/>
              </a:rPr>
              <a:t>AUTHORS:</a:t>
            </a:r>
          </a:p>
          <a:p>
            <a:r>
              <a:rPr lang="en-US" dirty="0" smtClean="0">
                <a:solidFill>
                  <a:schemeClr val="bg1"/>
                </a:solidFill>
                <a:latin typeface="Arial" pitchFamily="34" charset="0"/>
                <a:cs typeface="Arial" pitchFamily="34" charset="0"/>
              </a:rPr>
              <a:t>Diantha </a:t>
            </a:r>
            <a:r>
              <a:rPr lang="en-US" dirty="0">
                <a:solidFill>
                  <a:schemeClr val="bg1"/>
                </a:solidFill>
                <a:latin typeface="Arial" pitchFamily="34" charset="0"/>
                <a:cs typeface="Arial" pitchFamily="34" charset="0"/>
              </a:rPr>
              <a:t>Pillay</a:t>
            </a:r>
            <a:r>
              <a:rPr lang="en-US" baseline="30000" dirty="0">
                <a:solidFill>
                  <a:schemeClr val="bg1"/>
                </a:solidFill>
                <a:latin typeface="Arial" pitchFamily="34" charset="0"/>
                <a:cs typeface="Arial" pitchFamily="34" charset="0"/>
              </a:rPr>
              <a:t>1</a:t>
            </a:r>
            <a:r>
              <a:rPr lang="en-US" dirty="0">
                <a:solidFill>
                  <a:schemeClr val="bg1"/>
                </a:solidFill>
                <a:latin typeface="Arial" pitchFamily="34" charset="0"/>
                <a:cs typeface="Arial" pitchFamily="34" charset="0"/>
              </a:rPr>
              <a:t>, Sarah Jenkins</a:t>
            </a:r>
            <a:r>
              <a:rPr lang="en-US" baseline="30000" dirty="0">
                <a:solidFill>
                  <a:schemeClr val="bg1"/>
                </a:solidFill>
                <a:latin typeface="Arial" pitchFamily="34" charset="0"/>
                <a:cs typeface="Arial" pitchFamily="34" charset="0"/>
              </a:rPr>
              <a:t>2</a:t>
            </a:r>
            <a:r>
              <a:rPr lang="en-US" dirty="0">
                <a:solidFill>
                  <a:schemeClr val="bg1"/>
                </a:solidFill>
                <a:latin typeface="Arial" pitchFamily="34" charset="0"/>
                <a:cs typeface="Arial" pitchFamily="34" charset="0"/>
              </a:rPr>
              <a:t>, Mercy Murire</a:t>
            </a:r>
            <a:r>
              <a:rPr lang="en-US" baseline="30000" dirty="0">
                <a:solidFill>
                  <a:schemeClr val="bg1"/>
                </a:solidFill>
                <a:latin typeface="Arial" pitchFamily="34" charset="0"/>
                <a:cs typeface="Arial" pitchFamily="34" charset="0"/>
              </a:rPr>
              <a:t>1</a:t>
            </a:r>
            <a:r>
              <a:rPr lang="en-US" dirty="0">
                <a:solidFill>
                  <a:schemeClr val="bg1"/>
                </a:solidFill>
                <a:latin typeface="Arial" pitchFamily="34" charset="0"/>
                <a:cs typeface="Arial" pitchFamily="34" charset="0"/>
              </a:rPr>
              <a:t>, Kayla Stankevitz</a:t>
            </a:r>
            <a:r>
              <a:rPr lang="en-US" baseline="30000" dirty="0">
                <a:solidFill>
                  <a:schemeClr val="bg1"/>
                </a:solidFill>
                <a:latin typeface="Arial" pitchFamily="34" charset="0"/>
                <a:cs typeface="Arial" pitchFamily="34" charset="0"/>
              </a:rPr>
              <a:t>3</a:t>
            </a:r>
            <a:r>
              <a:rPr lang="en-US" dirty="0">
                <a:solidFill>
                  <a:schemeClr val="bg1"/>
                </a:solidFill>
                <a:latin typeface="Arial" pitchFamily="34" charset="0"/>
                <a:cs typeface="Arial" pitchFamily="34" charset="0"/>
              </a:rPr>
              <a:t>, Hasina Subedar</a:t>
            </a:r>
            <a:r>
              <a:rPr lang="en-US" baseline="30000" dirty="0">
                <a:solidFill>
                  <a:schemeClr val="bg1"/>
                </a:solidFill>
                <a:latin typeface="Arial" pitchFamily="34" charset="0"/>
                <a:cs typeface="Arial" pitchFamily="34" charset="0"/>
              </a:rPr>
              <a:t>4</a:t>
            </a:r>
            <a:r>
              <a:rPr lang="en-US" dirty="0">
                <a:solidFill>
                  <a:schemeClr val="bg1"/>
                </a:solidFill>
                <a:latin typeface="Arial" pitchFamily="34" charset="0"/>
                <a:cs typeface="Arial" pitchFamily="34" charset="0"/>
              </a:rPr>
              <a:t>, Saiqa Mullick</a:t>
            </a:r>
            <a:r>
              <a:rPr lang="en-US" baseline="30000" dirty="0">
                <a:solidFill>
                  <a:schemeClr val="bg1"/>
                </a:solidFill>
                <a:latin typeface="Arial" pitchFamily="34" charset="0"/>
                <a:cs typeface="Arial" pitchFamily="34" charset="0"/>
              </a:rPr>
              <a:t>1</a:t>
            </a:r>
          </a:p>
        </p:txBody>
      </p:sp>
      <p:sp>
        <p:nvSpPr>
          <p:cNvPr id="7" name="Rectangle 2"/>
          <p:cNvSpPr txBox="1">
            <a:spLocks noChangeArrowheads="1"/>
          </p:cNvSpPr>
          <p:nvPr/>
        </p:nvSpPr>
        <p:spPr>
          <a:xfrm>
            <a:off x="79298" y="332656"/>
            <a:ext cx="9101214" cy="1656184"/>
          </a:xfrm>
          <a:prstGeom prst="rect">
            <a:avLst/>
          </a:prstGeom>
        </p:spPr>
        <p:txBody>
          <a:bodyPr tIns="45720" rIns="91440" bIns="45720" anchor="t" anchorCtr="0">
            <a:noAutofit/>
          </a:bodyPr>
          <a:lstStyle/>
          <a:p>
            <a:r>
              <a:rPr lang="en-US" sz="2800" b="1" dirty="0" smtClean="0">
                <a:solidFill>
                  <a:schemeClr val="bg1"/>
                </a:solidFill>
              </a:rPr>
              <a:t>FACTORS INFLUENCING INITIATION, CONTINUATION &amp; DISCONTINUATION OF ORAL PREP AT SELECTED FACILITIES </a:t>
            </a:r>
            <a:br>
              <a:rPr lang="en-US" sz="2800" b="1" dirty="0" smtClean="0">
                <a:solidFill>
                  <a:schemeClr val="bg1"/>
                </a:solidFill>
              </a:rPr>
            </a:br>
            <a:r>
              <a:rPr lang="en-US" sz="2800" b="1" dirty="0" smtClean="0">
                <a:solidFill>
                  <a:schemeClr val="bg1"/>
                </a:solidFill>
              </a:rPr>
              <a:t>IN SOUTH AFRICA: </a:t>
            </a:r>
            <a:r>
              <a:rPr lang="en-US" sz="2800" dirty="0" smtClean="0">
                <a:solidFill>
                  <a:schemeClr val="bg1"/>
                </a:solidFill>
              </a:rPr>
              <a:t>Findings </a:t>
            </a:r>
            <a:r>
              <a:rPr lang="en-US" sz="2800" dirty="0">
                <a:solidFill>
                  <a:schemeClr val="bg1"/>
                </a:solidFill>
              </a:rPr>
              <a:t>from the ACCESS Study</a:t>
            </a:r>
            <a:endParaRPr lang="en-ZA" sz="2800" dirty="0">
              <a:solidFill>
                <a:schemeClr val="bg1"/>
              </a:solidFill>
            </a:endParaRPr>
          </a:p>
        </p:txBody>
      </p:sp>
      <p:sp>
        <p:nvSpPr>
          <p:cNvPr id="8" name="TextBox 7"/>
          <p:cNvSpPr txBox="1"/>
          <p:nvPr/>
        </p:nvSpPr>
        <p:spPr>
          <a:xfrm>
            <a:off x="85028" y="5035242"/>
            <a:ext cx="8663436" cy="553998"/>
          </a:xfrm>
          <a:prstGeom prst="rect">
            <a:avLst/>
          </a:prstGeom>
          <a:noFill/>
        </p:spPr>
        <p:txBody>
          <a:bodyPr wrap="square" rtlCol="0">
            <a:noAutofit/>
          </a:bodyPr>
          <a:lstStyle/>
          <a:p>
            <a:r>
              <a:rPr lang="en-US" baseline="30000" dirty="0">
                <a:solidFill>
                  <a:schemeClr val="bg1"/>
                </a:solidFill>
                <a:latin typeface="Arial" pitchFamily="34" charset="0"/>
                <a:cs typeface="Arial" pitchFamily="34" charset="0"/>
              </a:rPr>
              <a:t>1 Wits Reproductive Health and HIV Institute (Wits RHI</a:t>
            </a:r>
            <a:r>
              <a:rPr lang="en-US" baseline="30000" dirty="0" smtClean="0">
                <a:solidFill>
                  <a:schemeClr val="bg1"/>
                </a:solidFill>
                <a:latin typeface="Arial" pitchFamily="34" charset="0"/>
                <a:cs typeface="Arial" pitchFamily="34" charset="0"/>
              </a:rPr>
              <a:t>), 2 </a:t>
            </a:r>
            <a:r>
              <a:rPr lang="en-US" baseline="30000" dirty="0">
                <a:solidFill>
                  <a:schemeClr val="bg1"/>
                </a:solidFill>
                <a:latin typeface="Arial" pitchFamily="34" charset="0"/>
                <a:cs typeface="Arial" pitchFamily="34" charset="0"/>
              </a:rPr>
              <a:t>Clinton Health Access Initiative (</a:t>
            </a:r>
            <a:r>
              <a:rPr lang="en-US" baseline="30000" dirty="0" smtClean="0">
                <a:solidFill>
                  <a:schemeClr val="bg1"/>
                </a:solidFill>
                <a:latin typeface="Arial" pitchFamily="34" charset="0"/>
                <a:cs typeface="Arial" pitchFamily="34" charset="0"/>
              </a:rPr>
              <a:t>CHAI),</a:t>
            </a:r>
            <a:r>
              <a:rPr lang="en-US" dirty="0" smtClean="0">
                <a:solidFill>
                  <a:schemeClr val="bg1"/>
                </a:solidFill>
                <a:latin typeface="Arial" pitchFamily="34" charset="0"/>
                <a:cs typeface="Arial" pitchFamily="34" charset="0"/>
              </a:rPr>
              <a:t> </a:t>
            </a:r>
            <a:r>
              <a:rPr lang="en-US" baseline="30000" dirty="0" smtClean="0">
                <a:solidFill>
                  <a:schemeClr val="bg1"/>
                </a:solidFill>
                <a:latin typeface="Arial" pitchFamily="34" charset="0"/>
                <a:cs typeface="Arial" pitchFamily="34" charset="0"/>
              </a:rPr>
              <a:t>3 </a:t>
            </a:r>
            <a:r>
              <a:rPr lang="en-US" baseline="30000" dirty="0">
                <a:solidFill>
                  <a:schemeClr val="bg1"/>
                </a:solidFill>
                <a:latin typeface="Arial" pitchFamily="34" charset="0"/>
                <a:cs typeface="Arial" pitchFamily="34" charset="0"/>
              </a:rPr>
              <a:t>FHI </a:t>
            </a:r>
            <a:r>
              <a:rPr lang="en-US" baseline="30000" dirty="0" smtClean="0">
                <a:solidFill>
                  <a:schemeClr val="bg1"/>
                </a:solidFill>
                <a:latin typeface="Arial" pitchFamily="34" charset="0"/>
                <a:cs typeface="Arial" pitchFamily="34" charset="0"/>
              </a:rPr>
              <a:t>360,</a:t>
            </a:r>
            <a:r>
              <a:rPr lang="en-US" dirty="0" smtClean="0">
                <a:solidFill>
                  <a:schemeClr val="bg1"/>
                </a:solidFill>
                <a:latin typeface="Arial" pitchFamily="34" charset="0"/>
                <a:cs typeface="Arial" pitchFamily="34" charset="0"/>
              </a:rPr>
              <a:t> </a:t>
            </a:r>
            <a:br>
              <a:rPr lang="en-US" dirty="0" smtClean="0">
                <a:solidFill>
                  <a:schemeClr val="bg1"/>
                </a:solidFill>
                <a:latin typeface="Arial" pitchFamily="34" charset="0"/>
                <a:cs typeface="Arial" pitchFamily="34" charset="0"/>
              </a:rPr>
            </a:br>
            <a:r>
              <a:rPr lang="en-US" baseline="30000" dirty="0" smtClean="0">
                <a:solidFill>
                  <a:schemeClr val="bg1"/>
                </a:solidFill>
                <a:latin typeface="Arial" pitchFamily="34" charset="0"/>
                <a:cs typeface="Arial" pitchFamily="34" charset="0"/>
              </a:rPr>
              <a:t>4 </a:t>
            </a:r>
            <a:r>
              <a:rPr lang="en-US" baseline="30000" dirty="0">
                <a:solidFill>
                  <a:schemeClr val="bg1"/>
                </a:solidFill>
                <a:latin typeface="Arial" pitchFamily="34" charset="0"/>
                <a:cs typeface="Arial" pitchFamily="34" charset="0"/>
              </a:rPr>
              <a:t>National Department of Health, South Africa</a:t>
            </a:r>
          </a:p>
        </p:txBody>
      </p:sp>
      <p:cxnSp>
        <p:nvCxnSpPr>
          <p:cNvPr id="13" name="Straight Connector 12"/>
          <p:cNvCxnSpPr/>
          <p:nvPr/>
        </p:nvCxnSpPr>
        <p:spPr>
          <a:xfrm>
            <a:off x="179512" y="1772816"/>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79512" y="5017358"/>
            <a:ext cx="85689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76896">
            <a:off x="6061680" y="2493540"/>
            <a:ext cx="2864568" cy="242809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6344">
            <a:off x="3851438" y="1429800"/>
            <a:ext cx="2938014" cy="2938014"/>
          </a:xfrm>
          <a:prstGeom prst="rect">
            <a:avLst/>
          </a:prstGeom>
        </p:spPr>
      </p:pic>
      <p:pic>
        <p:nvPicPr>
          <p:cNvPr id="12" name="Picture 11">
            <a:extLst>
              <a:ext uri="{FF2B5EF4-FFF2-40B4-BE49-F238E27FC236}">
                <a16:creationId xmlns:lc="http://schemas.openxmlformats.org/drawingml/2006/lockedCanvas" xmlns:a16="http://schemas.microsoft.com/office/drawing/2014/main" xmlns="" id="{4063CB50-44EC-4215-AFD3-B38E5F38C56D}"/>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5075" y="5736355"/>
            <a:ext cx="8966673" cy="864096"/>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8304" y="5798979"/>
            <a:ext cx="1617043" cy="7983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6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144996" y="18855"/>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r>
              <a:rPr lang="en-ZA" sz="3800" b="1" kern="0" dirty="0">
                <a:solidFill>
                  <a:srgbClr val="002060"/>
                </a:solidFill>
                <a:latin typeface="Calibri" panose="020F0502020204030204" pitchFamily="34" charset="0"/>
                <a:cs typeface="Arial" panose="020B0604020202020204" pitchFamily="34" charset="0"/>
              </a:rPr>
              <a:t>Sex and Risk: A driver to continue on PrEP</a:t>
            </a:r>
          </a:p>
        </p:txBody>
      </p:sp>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10</a:t>
            </a:fld>
            <a:endParaRPr lang="en-US" sz="1200" dirty="0">
              <a:latin typeface="Calibri" panose="020F0502020204030204" pitchFamily="34" charset="0"/>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666785113"/>
              </p:ext>
            </p:extLst>
          </p:nvPr>
        </p:nvGraphicFramePr>
        <p:xfrm>
          <a:off x="5292080" y="1590764"/>
          <a:ext cx="4392488" cy="28922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Chart 10"/>
          <p:cNvGraphicFramePr>
            <a:graphicFrameLocks/>
          </p:cNvGraphicFramePr>
          <p:nvPr>
            <p:extLst>
              <p:ext uri="{D42A27DB-BD31-4B8C-83A1-F6EECF244321}">
                <p14:modId xmlns:p14="http://schemas.microsoft.com/office/powerpoint/2010/main" val="3182372620"/>
              </p:ext>
            </p:extLst>
          </p:nvPr>
        </p:nvGraphicFramePr>
        <p:xfrm>
          <a:off x="76200" y="1452264"/>
          <a:ext cx="10256440" cy="4136976"/>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p:cNvSpPr txBox="1"/>
          <p:nvPr/>
        </p:nvSpPr>
        <p:spPr>
          <a:xfrm>
            <a:off x="17166" y="6580496"/>
            <a:ext cx="4104456" cy="276999"/>
          </a:xfrm>
          <a:prstGeom prst="rect">
            <a:avLst/>
          </a:prstGeom>
          <a:noFill/>
        </p:spPr>
        <p:txBody>
          <a:bodyPr wrap="square" rtlCol="0">
            <a:spAutoFit/>
          </a:bodyPr>
          <a:lstStyle/>
          <a:p>
            <a:r>
              <a:rPr lang="en-ZA" sz="1200" dirty="0"/>
              <a:t>* Multiple responses allowed</a:t>
            </a:r>
          </a:p>
        </p:txBody>
      </p:sp>
      <p:cxnSp>
        <p:nvCxnSpPr>
          <p:cNvPr id="12" name="Straight Connector 11"/>
          <p:cNvCxnSpPr/>
          <p:nvPr/>
        </p:nvCxnSpPr>
        <p:spPr>
          <a:xfrm>
            <a:off x="395288" y="1085296"/>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75656" y="901210"/>
            <a:ext cx="6198748" cy="400110"/>
          </a:xfrm>
          <a:prstGeom prst="rect">
            <a:avLst/>
          </a:prstGeom>
          <a:solidFill>
            <a:schemeClr val="bg1"/>
          </a:solidFill>
          <a:ln>
            <a:solidFill>
              <a:srgbClr val="002060"/>
            </a:solidFill>
          </a:ln>
        </p:spPr>
        <p:txBody>
          <a:bodyPr wrap="none">
            <a:spAutoFit/>
          </a:bodyPr>
          <a:lstStyle/>
          <a:p>
            <a:r>
              <a:rPr lang="en-ZA" sz="2000" dirty="0">
                <a:solidFill>
                  <a:srgbClr val="002060"/>
                </a:solidFill>
                <a:latin typeface="Calibri" panose="020F0502020204030204" pitchFamily="34" charset="0"/>
              </a:rPr>
              <a:t>Reasons for Continuation amongst Current Users of </a:t>
            </a:r>
            <a:r>
              <a:rPr lang="en-ZA" sz="2000" dirty="0" err="1" smtClean="0">
                <a:solidFill>
                  <a:srgbClr val="002060"/>
                </a:solidFill>
                <a:latin typeface="Calibri" panose="020F0502020204030204" pitchFamily="34" charset="0"/>
              </a:rPr>
              <a:t>PrEP</a:t>
            </a:r>
            <a:endParaRPr lang="en-ZA" sz="2000" dirty="0">
              <a:solidFill>
                <a:srgbClr val="002060"/>
              </a:solidFill>
              <a:latin typeface="Calibri" panose="020F0502020204030204" pitchFamily="34" charset="0"/>
            </a:endParaRPr>
          </a:p>
        </p:txBody>
      </p:sp>
      <p:sp>
        <p:nvSpPr>
          <p:cNvPr id="15" name="Rectangle 14"/>
          <p:cNvSpPr/>
          <p:nvPr/>
        </p:nvSpPr>
        <p:spPr>
          <a:xfrm>
            <a:off x="632893" y="5682161"/>
            <a:ext cx="8168207" cy="707886"/>
          </a:xfrm>
          <a:prstGeom prst="rect">
            <a:avLst/>
          </a:prstGeom>
          <a:solidFill>
            <a:srgbClr val="002060"/>
          </a:solidFill>
        </p:spPr>
        <p:txBody>
          <a:bodyPr wrap="square">
            <a:spAutoFit/>
          </a:bodyPr>
          <a:lstStyle/>
          <a:p>
            <a:pPr>
              <a:spcAft>
                <a:spcPts val="0"/>
              </a:spcAft>
            </a:pPr>
            <a:r>
              <a:rPr lang="en-GB" sz="2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Sex and Risk</a:t>
            </a:r>
            <a:r>
              <a:rPr lang="en-GB"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Risk perceived from sexual activity remains as a prominent reason to continue on </a:t>
            </a:r>
            <a:r>
              <a:rPr lang="en-GB" sz="20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PrEP</a:t>
            </a:r>
            <a:r>
              <a:rPr lang="en-GB"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irrespective of key population</a:t>
            </a:r>
            <a:endPar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574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4128064194"/>
              </p:ext>
            </p:extLst>
          </p:nvPr>
        </p:nvGraphicFramePr>
        <p:xfrm>
          <a:off x="83096" y="1988840"/>
          <a:ext cx="8908505" cy="4285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6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mtClean="0">
                <a:solidFill>
                  <a:prstClr val="black">
                    <a:tint val="75000"/>
                  </a:prstClr>
                </a:solidFill>
                <a:cs typeface="Arial" panose="020B0604020202020204" pitchFamily="34" charset="0"/>
              </a:rPr>
              <a:pPr>
                <a:defRPr/>
              </a:pPr>
              <a:t>11</a:t>
            </a:fld>
            <a:endParaRPr lang="en-US" dirty="0">
              <a:solidFill>
                <a:prstClr val="black">
                  <a:tint val="75000"/>
                </a:prstClr>
              </a:solidFill>
              <a:cs typeface="Arial" panose="020B0604020202020204" pitchFamily="34" charset="0"/>
            </a:endParaRPr>
          </a:p>
        </p:txBody>
      </p:sp>
      <p:sp>
        <p:nvSpPr>
          <p:cNvPr id="2" name="Rectangle 1"/>
          <p:cNvSpPr/>
          <p:nvPr/>
        </p:nvSpPr>
        <p:spPr>
          <a:xfrm>
            <a:off x="2267744" y="5532579"/>
            <a:ext cx="6480720" cy="1015663"/>
          </a:xfrm>
          <a:prstGeom prst="rect">
            <a:avLst/>
          </a:prstGeom>
          <a:solidFill>
            <a:srgbClr val="002060"/>
          </a:solidFill>
        </p:spPr>
        <p:txBody>
          <a:bodyPr wrap="square">
            <a:spAutoFit/>
          </a:bodyPr>
          <a:lstStyle/>
          <a:p>
            <a:r>
              <a:rPr lang="en-ZA" sz="2000" dirty="0" smtClean="0">
                <a:solidFill>
                  <a:prstClr val="white"/>
                </a:solidFill>
                <a:ea typeface="Times New Roman" panose="02020603050405020304" pitchFamily="18" charset="0"/>
                <a:cs typeface="Times New Roman" panose="02020603050405020304" pitchFamily="18" charset="0"/>
              </a:rPr>
              <a:t>Side </a:t>
            </a:r>
            <a:r>
              <a:rPr lang="en-ZA" sz="2000" dirty="0">
                <a:solidFill>
                  <a:prstClr val="white"/>
                </a:solidFill>
                <a:ea typeface="Times New Roman" panose="02020603050405020304" pitchFamily="18" charset="0"/>
                <a:cs typeface="Times New Roman" panose="02020603050405020304" pitchFamily="18" charset="0"/>
              </a:rPr>
              <a:t>effects were primarily identified as </a:t>
            </a:r>
            <a:r>
              <a:rPr lang="en-ZA" sz="2000" b="1" dirty="0">
                <a:solidFill>
                  <a:prstClr val="white"/>
                </a:solidFill>
                <a:ea typeface="Times New Roman" panose="02020603050405020304" pitchFamily="18" charset="0"/>
                <a:cs typeface="Times New Roman" panose="02020603050405020304" pitchFamily="18" charset="0"/>
              </a:rPr>
              <a:t>gastro-intestinal upsets, such as nausea and vomiting in FSW</a:t>
            </a:r>
            <a:r>
              <a:rPr lang="en-ZA" sz="2000" dirty="0">
                <a:solidFill>
                  <a:prstClr val="white"/>
                </a:solidFill>
                <a:ea typeface="Times New Roman" panose="02020603050405020304" pitchFamily="18" charset="0"/>
                <a:cs typeface="Times New Roman" panose="02020603050405020304" pitchFamily="18" charset="0"/>
              </a:rPr>
              <a:t>, and </a:t>
            </a:r>
            <a:r>
              <a:rPr lang="en-ZA" sz="2000" b="1" dirty="0">
                <a:solidFill>
                  <a:prstClr val="white"/>
                </a:solidFill>
                <a:ea typeface="Times New Roman" panose="02020603050405020304" pitchFamily="18" charset="0"/>
                <a:cs typeface="Times New Roman" panose="02020603050405020304" pitchFamily="18" charset="0"/>
              </a:rPr>
              <a:t>dizziness, nausea, and headaches in MSM.</a:t>
            </a:r>
            <a:r>
              <a:rPr lang="en-ZA" sz="2000" dirty="0">
                <a:solidFill>
                  <a:prstClr val="white"/>
                </a:solidFill>
                <a:ea typeface="Times New Roman" panose="02020603050405020304" pitchFamily="18" charset="0"/>
                <a:cs typeface="Times New Roman" panose="02020603050405020304" pitchFamily="18" charset="0"/>
              </a:rPr>
              <a:t> </a:t>
            </a:r>
          </a:p>
        </p:txBody>
      </p:sp>
      <p:graphicFrame>
        <p:nvGraphicFramePr>
          <p:cNvPr id="14" name="Chart 13"/>
          <p:cNvGraphicFramePr>
            <a:graphicFrameLocks/>
          </p:cNvGraphicFramePr>
          <p:nvPr>
            <p:extLst/>
          </p:nvPr>
        </p:nvGraphicFramePr>
        <p:xfrm>
          <a:off x="5292080" y="1590764"/>
          <a:ext cx="4392488" cy="2892248"/>
        </p:xfrm>
        <a:graphic>
          <a:graphicData uri="http://schemas.openxmlformats.org/drawingml/2006/chart">
            <c:chart xmlns:c="http://schemas.openxmlformats.org/drawingml/2006/chart" xmlns:r="http://schemas.openxmlformats.org/officeDocument/2006/relationships" r:id="rId8"/>
          </a:graphicData>
        </a:graphic>
      </p:graphicFrame>
      <p:sp>
        <p:nvSpPr>
          <p:cNvPr id="13" name="TextBox 12"/>
          <p:cNvSpPr txBox="1"/>
          <p:nvPr/>
        </p:nvSpPr>
        <p:spPr>
          <a:xfrm>
            <a:off x="17166" y="6580496"/>
            <a:ext cx="4104456" cy="276999"/>
          </a:xfrm>
          <a:prstGeom prst="rect">
            <a:avLst/>
          </a:prstGeom>
          <a:noFill/>
        </p:spPr>
        <p:txBody>
          <a:bodyPr wrap="square" rtlCol="0">
            <a:spAutoFit/>
          </a:bodyPr>
          <a:lstStyle/>
          <a:p>
            <a:r>
              <a:rPr lang="en-ZA" sz="1200" dirty="0">
                <a:solidFill>
                  <a:prstClr val="black"/>
                </a:solidFill>
              </a:rPr>
              <a:t>* Multiple responses allowed</a:t>
            </a:r>
          </a:p>
        </p:txBody>
      </p:sp>
      <p:sp>
        <p:nvSpPr>
          <p:cNvPr id="17" name="Title 1"/>
          <p:cNvSpPr txBox="1">
            <a:spLocks/>
          </p:cNvSpPr>
          <p:nvPr/>
        </p:nvSpPr>
        <p:spPr>
          <a:xfrm>
            <a:off x="216101" y="329932"/>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lnSpc>
                <a:spcPts val="3400"/>
              </a:lnSpc>
            </a:pPr>
            <a:r>
              <a:rPr lang="en-ZA" sz="4000" b="1" kern="0" dirty="0" smtClean="0">
                <a:solidFill>
                  <a:srgbClr val="002060"/>
                </a:solidFill>
                <a:latin typeface="Calibri" panose="020F0502020204030204" pitchFamily="34" charset="0"/>
                <a:cs typeface="Arial" panose="020B0604020202020204" pitchFamily="34" charset="0"/>
              </a:rPr>
              <a:t>Side Effects: A major reason for </a:t>
            </a:r>
            <a:endParaRPr lang="en-ZA" sz="4000" b="1" kern="0" dirty="0">
              <a:solidFill>
                <a:srgbClr val="002060"/>
              </a:solidFill>
              <a:latin typeface="Calibri" panose="020F0502020204030204" pitchFamily="34" charset="0"/>
              <a:cs typeface="Arial" panose="020B0604020202020204" pitchFamily="34" charset="0"/>
            </a:endParaRPr>
          </a:p>
          <a:p>
            <a:pPr algn="ctr">
              <a:lnSpc>
                <a:spcPts val="3400"/>
              </a:lnSpc>
            </a:pPr>
            <a:r>
              <a:rPr lang="en-ZA" sz="4000" b="1" kern="0" dirty="0" smtClean="0">
                <a:solidFill>
                  <a:srgbClr val="002060"/>
                </a:solidFill>
                <a:latin typeface="Calibri" panose="020F0502020204030204" pitchFamily="34" charset="0"/>
                <a:cs typeface="Arial" panose="020B0604020202020204" pitchFamily="34" charset="0"/>
              </a:rPr>
              <a:t>stopping </a:t>
            </a:r>
            <a:r>
              <a:rPr lang="en-ZA" sz="4000" b="1" kern="0" dirty="0" err="1" smtClean="0">
                <a:solidFill>
                  <a:srgbClr val="002060"/>
                </a:solidFill>
                <a:latin typeface="Calibri" panose="020F0502020204030204" pitchFamily="34" charset="0"/>
                <a:cs typeface="Arial" panose="020B0604020202020204" pitchFamily="34" charset="0"/>
              </a:rPr>
              <a:t>PrEP</a:t>
            </a:r>
            <a:endParaRPr lang="en-ZA" sz="4000" b="1" kern="0" dirty="0">
              <a:solidFill>
                <a:srgbClr val="002060"/>
              </a:solidFill>
              <a:latin typeface="Calibri" panose="020F0502020204030204" pitchFamily="34" charset="0"/>
              <a:cs typeface="Arial" panose="020B0604020202020204" pitchFamily="34" charset="0"/>
            </a:endParaRPr>
          </a:p>
        </p:txBody>
      </p:sp>
      <p:cxnSp>
        <p:nvCxnSpPr>
          <p:cNvPr id="18" name="Straight Connector 17"/>
          <p:cNvCxnSpPr/>
          <p:nvPr/>
        </p:nvCxnSpPr>
        <p:spPr>
          <a:xfrm>
            <a:off x="395288" y="1524854"/>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475656" y="1340768"/>
            <a:ext cx="6624891" cy="400110"/>
          </a:xfrm>
          <a:prstGeom prst="rect">
            <a:avLst/>
          </a:prstGeom>
          <a:solidFill>
            <a:schemeClr val="bg1"/>
          </a:solidFill>
          <a:ln>
            <a:solidFill>
              <a:srgbClr val="002060"/>
            </a:solidFill>
          </a:ln>
        </p:spPr>
        <p:txBody>
          <a:bodyPr wrap="none">
            <a:spAutoFit/>
          </a:bodyPr>
          <a:lstStyle/>
          <a:p>
            <a:r>
              <a:rPr lang="en-ZA" sz="2000" dirty="0" smtClean="0">
                <a:solidFill>
                  <a:srgbClr val="002060"/>
                </a:solidFill>
                <a:latin typeface="Calibri" panose="020F0502020204030204" pitchFamily="34" charset="0"/>
              </a:rPr>
              <a:t>Reasons for Discontinuation of </a:t>
            </a:r>
            <a:r>
              <a:rPr lang="en-ZA" sz="2000" dirty="0" err="1" smtClean="0">
                <a:solidFill>
                  <a:srgbClr val="002060"/>
                </a:solidFill>
                <a:latin typeface="Calibri" panose="020F0502020204030204" pitchFamily="34" charset="0"/>
              </a:rPr>
              <a:t>PrEP</a:t>
            </a:r>
            <a:r>
              <a:rPr lang="en-ZA" sz="2000" dirty="0" smtClean="0">
                <a:solidFill>
                  <a:srgbClr val="002060"/>
                </a:solidFill>
                <a:latin typeface="Calibri" panose="020F0502020204030204" pitchFamily="34" charset="0"/>
              </a:rPr>
              <a:t> among Past Users of </a:t>
            </a:r>
            <a:r>
              <a:rPr lang="en-ZA" sz="2000" dirty="0" err="1" smtClean="0">
                <a:solidFill>
                  <a:srgbClr val="002060"/>
                </a:solidFill>
                <a:latin typeface="Calibri" panose="020F0502020204030204" pitchFamily="34" charset="0"/>
              </a:rPr>
              <a:t>PrEP</a:t>
            </a:r>
            <a:endParaRPr lang="en-ZA" sz="2000" dirty="0">
              <a:solidFill>
                <a:srgbClr val="002060"/>
              </a:solidFill>
              <a:latin typeface="Calibri" panose="020F0502020204030204" pitchFamily="34" charset="0"/>
            </a:endParaRPr>
          </a:p>
        </p:txBody>
      </p:sp>
      <p:pic>
        <p:nvPicPr>
          <p:cNvPr id="20" name="Picture 19"/>
          <p:cNvPicPr>
            <a:picLocks noChangeAspect="1"/>
          </p:cNvPicPr>
          <p:nvPr/>
        </p:nvPicPr>
        <p:blipFill rotWithShape="1">
          <a:blip r:embed="rId9" cstate="print">
            <a:extLst>
              <a:ext uri="{28A0092B-C50C-407E-A947-70E740481C1C}">
                <a14:useLocalDpi xmlns:a14="http://schemas.microsoft.com/office/drawing/2010/main" val="0"/>
              </a:ext>
            </a:extLst>
          </a:blip>
          <a:srcRect l="18447" r="20511"/>
          <a:stretch/>
        </p:blipFill>
        <p:spPr>
          <a:xfrm>
            <a:off x="1101851" y="5462112"/>
            <a:ext cx="1048480" cy="1214285"/>
          </a:xfrm>
          <a:prstGeom prst="rect">
            <a:avLst/>
          </a:prstGeom>
        </p:spPr>
      </p:pic>
    </p:spTree>
    <p:extLst>
      <p:ext uri="{BB962C8B-B14F-4D97-AF65-F5344CB8AC3E}">
        <p14:creationId xmlns:p14="http://schemas.microsoft.com/office/powerpoint/2010/main" val="17179058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18"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396348" y="80843"/>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3800" b="1" kern="0" dirty="0" smtClean="0">
                <a:solidFill>
                  <a:srgbClr val="002060"/>
                </a:solidFill>
                <a:latin typeface="Calibri" panose="020F0502020204030204" pitchFamily="34" charset="0"/>
                <a:cs typeface="Arial" panose="020B0604020202020204" pitchFamily="34" charset="0"/>
              </a:rPr>
              <a:t>Side effects affects daily life of past users</a:t>
            </a:r>
            <a:endParaRPr lang="en-ZA" sz="3800" b="1" kern="0" dirty="0">
              <a:solidFill>
                <a:srgbClr val="002060"/>
              </a:solidFill>
              <a:latin typeface="Calibri" panose="020F050202020403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8503487" y="6708762"/>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12</a:t>
            </a:fld>
            <a:endParaRPr lang="en-US" sz="1200" dirty="0">
              <a:latin typeface="Calibri" panose="020F0502020204030204" pitchFamily="34" charset="0"/>
              <a:cs typeface="Arial" panose="020B0604020202020204" pitchFamily="34" charset="0"/>
            </a:endParaRPr>
          </a:p>
        </p:txBody>
      </p:sp>
      <p:graphicFrame>
        <p:nvGraphicFramePr>
          <p:cNvPr id="22" name="Chart 21"/>
          <p:cNvGraphicFramePr>
            <a:graphicFrameLocks/>
          </p:cNvGraphicFramePr>
          <p:nvPr>
            <p:extLst>
              <p:ext uri="{D42A27DB-BD31-4B8C-83A1-F6EECF244321}">
                <p14:modId xmlns:p14="http://schemas.microsoft.com/office/powerpoint/2010/main" val="2454930131"/>
              </p:ext>
            </p:extLst>
          </p:nvPr>
        </p:nvGraphicFramePr>
        <p:xfrm>
          <a:off x="323528" y="1340768"/>
          <a:ext cx="8628306" cy="3897312"/>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1634516" y="2698223"/>
            <a:ext cx="720080" cy="253916"/>
          </a:xfrm>
          <a:prstGeom prst="rect">
            <a:avLst/>
          </a:prstGeom>
          <a:noFill/>
        </p:spPr>
        <p:txBody>
          <a:bodyPr wrap="square" rtlCol="0">
            <a:spAutoFit/>
          </a:bodyPr>
          <a:lstStyle/>
          <a:p>
            <a:r>
              <a:rPr lang="en-ZA" sz="1050" b="1" dirty="0" smtClean="0">
                <a:solidFill>
                  <a:schemeClr val="bg1"/>
                </a:solidFill>
              </a:rPr>
              <a:t>(n=54)</a:t>
            </a:r>
            <a:endParaRPr lang="en-ZA" sz="1050" b="1" dirty="0">
              <a:solidFill>
                <a:schemeClr val="bg1"/>
              </a:solidFill>
            </a:endParaRPr>
          </a:p>
        </p:txBody>
      </p:sp>
      <p:sp>
        <p:nvSpPr>
          <p:cNvPr id="23" name="TextBox 22"/>
          <p:cNvSpPr txBox="1"/>
          <p:nvPr/>
        </p:nvSpPr>
        <p:spPr>
          <a:xfrm>
            <a:off x="1620661" y="4255204"/>
            <a:ext cx="720080" cy="253916"/>
          </a:xfrm>
          <a:prstGeom prst="rect">
            <a:avLst/>
          </a:prstGeom>
          <a:noFill/>
        </p:spPr>
        <p:txBody>
          <a:bodyPr wrap="square" rtlCol="0">
            <a:spAutoFit/>
          </a:bodyPr>
          <a:lstStyle/>
          <a:p>
            <a:r>
              <a:rPr lang="en-ZA" sz="1050" b="1" dirty="0" smtClean="0">
                <a:solidFill>
                  <a:schemeClr val="bg1"/>
                </a:solidFill>
              </a:rPr>
              <a:t>(N=91)</a:t>
            </a:r>
            <a:endParaRPr lang="en-ZA" sz="1050" b="1" dirty="0">
              <a:solidFill>
                <a:schemeClr val="bg1"/>
              </a:solidFill>
            </a:endParaRPr>
          </a:p>
        </p:txBody>
      </p:sp>
      <p:sp>
        <p:nvSpPr>
          <p:cNvPr id="24" name="TextBox 23"/>
          <p:cNvSpPr txBox="1"/>
          <p:nvPr/>
        </p:nvSpPr>
        <p:spPr>
          <a:xfrm>
            <a:off x="2388667" y="1632995"/>
            <a:ext cx="720080" cy="253916"/>
          </a:xfrm>
          <a:prstGeom prst="rect">
            <a:avLst/>
          </a:prstGeom>
          <a:noFill/>
        </p:spPr>
        <p:txBody>
          <a:bodyPr wrap="square" rtlCol="0">
            <a:spAutoFit/>
          </a:bodyPr>
          <a:lstStyle/>
          <a:p>
            <a:r>
              <a:rPr lang="en-ZA" sz="1050" b="1" dirty="0" smtClean="0"/>
              <a:t>(n=55)</a:t>
            </a:r>
            <a:endParaRPr lang="en-ZA" sz="1050" b="1" dirty="0"/>
          </a:p>
        </p:txBody>
      </p:sp>
      <p:sp>
        <p:nvSpPr>
          <p:cNvPr id="25" name="TextBox 24"/>
          <p:cNvSpPr txBox="1"/>
          <p:nvPr/>
        </p:nvSpPr>
        <p:spPr>
          <a:xfrm>
            <a:off x="2364050" y="4257039"/>
            <a:ext cx="720080" cy="253916"/>
          </a:xfrm>
          <a:prstGeom prst="rect">
            <a:avLst/>
          </a:prstGeom>
          <a:noFill/>
        </p:spPr>
        <p:txBody>
          <a:bodyPr wrap="square" rtlCol="0">
            <a:spAutoFit/>
          </a:bodyPr>
          <a:lstStyle/>
          <a:p>
            <a:r>
              <a:rPr lang="en-ZA" sz="1050" b="1" dirty="0" smtClean="0"/>
              <a:t>(N=58)</a:t>
            </a:r>
            <a:endParaRPr lang="en-ZA" sz="1050" b="1" dirty="0"/>
          </a:p>
        </p:txBody>
      </p:sp>
      <p:sp>
        <p:nvSpPr>
          <p:cNvPr id="26" name="TextBox 25"/>
          <p:cNvSpPr txBox="1"/>
          <p:nvPr/>
        </p:nvSpPr>
        <p:spPr>
          <a:xfrm>
            <a:off x="4257247" y="2666911"/>
            <a:ext cx="720080" cy="253916"/>
          </a:xfrm>
          <a:prstGeom prst="rect">
            <a:avLst/>
          </a:prstGeom>
          <a:noFill/>
        </p:spPr>
        <p:txBody>
          <a:bodyPr wrap="square" rtlCol="0">
            <a:spAutoFit/>
          </a:bodyPr>
          <a:lstStyle/>
          <a:p>
            <a:r>
              <a:rPr lang="en-ZA" sz="1050" b="1" dirty="0" smtClean="0">
                <a:solidFill>
                  <a:schemeClr val="bg1"/>
                </a:solidFill>
              </a:rPr>
              <a:t>(n=30)</a:t>
            </a:r>
            <a:endParaRPr lang="en-ZA" sz="1050" b="1" dirty="0">
              <a:solidFill>
                <a:schemeClr val="bg1"/>
              </a:solidFill>
            </a:endParaRPr>
          </a:p>
        </p:txBody>
      </p:sp>
      <p:sp>
        <p:nvSpPr>
          <p:cNvPr id="27" name="TextBox 26"/>
          <p:cNvSpPr txBox="1"/>
          <p:nvPr/>
        </p:nvSpPr>
        <p:spPr>
          <a:xfrm>
            <a:off x="4257247" y="4237713"/>
            <a:ext cx="720080" cy="253916"/>
          </a:xfrm>
          <a:prstGeom prst="rect">
            <a:avLst/>
          </a:prstGeom>
          <a:noFill/>
        </p:spPr>
        <p:txBody>
          <a:bodyPr wrap="square" rtlCol="0">
            <a:spAutoFit/>
          </a:bodyPr>
          <a:lstStyle/>
          <a:p>
            <a:r>
              <a:rPr lang="en-ZA" sz="1050" b="1" dirty="0" smtClean="0">
                <a:solidFill>
                  <a:schemeClr val="bg1"/>
                </a:solidFill>
              </a:rPr>
              <a:t>(N=49)</a:t>
            </a:r>
            <a:endParaRPr lang="en-ZA" sz="1050" b="1" dirty="0">
              <a:solidFill>
                <a:schemeClr val="bg1"/>
              </a:solidFill>
            </a:endParaRPr>
          </a:p>
        </p:txBody>
      </p:sp>
      <p:sp>
        <p:nvSpPr>
          <p:cNvPr id="28" name="TextBox 27"/>
          <p:cNvSpPr txBox="1"/>
          <p:nvPr/>
        </p:nvSpPr>
        <p:spPr>
          <a:xfrm>
            <a:off x="4986781" y="4009161"/>
            <a:ext cx="720080" cy="253916"/>
          </a:xfrm>
          <a:prstGeom prst="rect">
            <a:avLst/>
          </a:prstGeom>
          <a:noFill/>
        </p:spPr>
        <p:txBody>
          <a:bodyPr wrap="square" rtlCol="0">
            <a:spAutoFit/>
          </a:bodyPr>
          <a:lstStyle/>
          <a:p>
            <a:r>
              <a:rPr lang="en-ZA" sz="1050" b="1" dirty="0" smtClean="0"/>
              <a:t>(n=8)</a:t>
            </a:r>
            <a:endParaRPr lang="en-ZA" sz="1050" b="1" dirty="0"/>
          </a:p>
        </p:txBody>
      </p:sp>
      <p:sp>
        <p:nvSpPr>
          <p:cNvPr id="29" name="TextBox 28"/>
          <p:cNvSpPr txBox="1"/>
          <p:nvPr/>
        </p:nvSpPr>
        <p:spPr>
          <a:xfrm>
            <a:off x="4968348" y="4251912"/>
            <a:ext cx="720080" cy="253916"/>
          </a:xfrm>
          <a:prstGeom prst="rect">
            <a:avLst/>
          </a:prstGeom>
          <a:noFill/>
        </p:spPr>
        <p:txBody>
          <a:bodyPr wrap="square" rtlCol="0">
            <a:spAutoFit/>
          </a:bodyPr>
          <a:lstStyle/>
          <a:p>
            <a:r>
              <a:rPr lang="en-ZA" sz="1050" b="1" dirty="0" smtClean="0"/>
              <a:t>(N=55)</a:t>
            </a:r>
            <a:endParaRPr lang="en-ZA" sz="1050" b="1" dirty="0"/>
          </a:p>
        </p:txBody>
      </p:sp>
      <p:sp>
        <p:nvSpPr>
          <p:cNvPr id="30" name="TextBox 29"/>
          <p:cNvSpPr txBox="1"/>
          <p:nvPr/>
        </p:nvSpPr>
        <p:spPr>
          <a:xfrm>
            <a:off x="6849535" y="3502932"/>
            <a:ext cx="720080" cy="253916"/>
          </a:xfrm>
          <a:prstGeom prst="rect">
            <a:avLst/>
          </a:prstGeom>
          <a:noFill/>
        </p:spPr>
        <p:txBody>
          <a:bodyPr wrap="square" rtlCol="0">
            <a:spAutoFit/>
          </a:bodyPr>
          <a:lstStyle/>
          <a:p>
            <a:r>
              <a:rPr lang="en-ZA" sz="1050" b="1" dirty="0" smtClean="0">
                <a:solidFill>
                  <a:schemeClr val="bg1"/>
                </a:solidFill>
              </a:rPr>
              <a:t>(n=16)</a:t>
            </a:r>
            <a:endParaRPr lang="en-ZA" sz="1050" b="1" dirty="0">
              <a:solidFill>
                <a:schemeClr val="bg1"/>
              </a:solidFill>
            </a:endParaRPr>
          </a:p>
        </p:txBody>
      </p:sp>
      <p:sp>
        <p:nvSpPr>
          <p:cNvPr id="31" name="TextBox 30"/>
          <p:cNvSpPr txBox="1"/>
          <p:nvPr/>
        </p:nvSpPr>
        <p:spPr>
          <a:xfrm>
            <a:off x="6849535" y="4227126"/>
            <a:ext cx="720080" cy="253916"/>
          </a:xfrm>
          <a:prstGeom prst="rect">
            <a:avLst/>
          </a:prstGeom>
          <a:noFill/>
        </p:spPr>
        <p:txBody>
          <a:bodyPr wrap="square" rtlCol="0">
            <a:spAutoFit/>
          </a:bodyPr>
          <a:lstStyle/>
          <a:p>
            <a:r>
              <a:rPr lang="en-ZA" sz="1050" b="1" dirty="0" smtClean="0">
                <a:solidFill>
                  <a:schemeClr val="bg1"/>
                </a:solidFill>
              </a:rPr>
              <a:t>(N=52)</a:t>
            </a:r>
            <a:endParaRPr lang="en-ZA" sz="1050" b="1" dirty="0">
              <a:solidFill>
                <a:schemeClr val="bg1"/>
              </a:solidFill>
            </a:endParaRPr>
          </a:p>
        </p:txBody>
      </p:sp>
      <p:sp>
        <p:nvSpPr>
          <p:cNvPr id="32" name="TextBox 31"/>
          <p:cNvSpPr txBox="1"/>
          <p:nvPr/>
        </p:nvSpPr>
        <p:spPr>
          <a:xfrm>
            <a:off x="7638890" y="1985410"/>
            <a:ext cx="720080" cy="253916"/>
          </a:xfrm>
          <a:prstGeom prst="rect">
            <a:avLst/>
          </a:prstGeom>
          <a:noFill/>
        </p:spPr>
        <p:txBody>
          <a:bodyPr wrap="square" rtlCol="0">
            <a:spAutoFit/>
          </a:bodyPr>
          <a:lstStyle/>
          <a:p>
            <a:r>
              <a:rPr lang="en-ZA" sz="1050" b="1" dirty="0" smtClean="0"/>
              <a:t>(n=45)</a:t>
            </a:r>
            <a:endParaRPr lang="en-ZA" sz="1050" b="1" dirty="0"/>
          </a:p>
        </p:txBody>
      </p:sp>
      <p:sp>
        <p:nvSpPr>
          <p:cNvPr id="33" name="TextBox 32"/>
          <p:cNvSpPr txBox="1"/>
          <p:nvPr/>
        </p:nvSpPr>
        <p:spPr>
          <a:xfrm>
            <a:off x="7592924" y="4229329"/>
            <a:ext cx="720080" cy="253916"/>
          </a:xfrm>
          <a:prstGeom prst="rect">
            <a:avLst/>
          </a:prstGeom>
          <a:noFill/>
        </p:spPr>
        <p:txBody>
          <a:bodyPr wrap="square" rtlCol="0">
            <a:spAutoFit/>
          </a:bodyPr>
          <a:lstStyle/>
          <a:p>
            <a:r>
              <a:rPr lang="en-ZA" sz="1050" b="1" dirty="0" smtClean="0"/>
              <a:t>(N=54)</a:t>
            </a:r>
            <a:endParaRPr lang="en-ZA" sz="1050" b="1" dirty="0"/>
          </a:p>
        </p:txBody>
      </p:sp>
      <p:cxnSp>
        <p:nvCxnSpPr>
          <p:cNvPr id="19" name="Straight Connector 18"/>
          <p:cNvCxnSpPr/>
          <p:nvPr/>
        </p:nvCxnSpPr>
        <p:spPr>
          <a:xfrm>
            <a:off x="396348" y="984131"/>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76630" y="5237970"/>
            <a:ext cx="7481313" cy="707886"/>
          </a:xfrm>
          <a:prstGeom prst="rect">
            <a:avLst/>
          </a:prstGeom>
          <a:solidFill>
            <a:srgbClr val="002060"/>
          </a:solidFill>
        </p:spPr>
        <p:txBody>
          <a:bodyPr wrap="square">
            <a:spAutoFit/>
          </a:bodyPr>
          <a:lstStyle/>
          <a:p>
            <a:pPr>
              <a:spcAft>
                <a:spcPts val="0"/>
              </a:spcAft>
            </a:pPr>
            <a:r>
              <a:rPr lang="en-ZA" sz="2000" b="1"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Tolerating Side Effects: </a:t>
            </a:r>
            <a:r>
              <a:rPr lang="en-ZA" sz="2000" dirty="0" smtClean="0">
                <a:solidFill>
                  <a:schemeClr val="bg1"/>
                </a:solidFill>
                <a:latin typeface="Calibri" panose="020F0502020204030204" pitchFamily="34" charset="0"/>
                <a:ea typeface="Times New Roman" panose="02020603050405020304" pitchFamily="18" charset="0"/>
                <a:cs typeface="Calibri" panose="020F0502020204030204" pitchFamily="34" charset="0"/>
              </a:rPr>
              <a:t>There </a:t>
            </a:r>
            <a:r>
              <a:rPr lang="en-ZA" sz="2000" dirty="0">
                <a:solidFill>
                  <a:schemeClr val="bg1"/>
                </a:solidFill>
                <a:latin typeface="Calibri" panose="020F0502020204030204" pitchFamily="34" charset="0"/>
                <a:ea typeface="Times New Roman" panose="02020603050405020304" pitchFamily="18" charset="0"/>
                <a:cs typeface="Calibri" panose="020F0502020204030204" pitchFamily="34" charset="0"/>
              </a:rPr>
              <a:t>could be distinct differences between current and past users in the way in which they tolerate side effects</a:t>
            </a:r>
          </a:p>
        </p:txBody>
      </p:sp>
    </p:spTree>
    <p:extLst>
      <p:ext uri="{BB962C8B-B14F-4D97-AF65-F5344CB8AC3E}">
        <p14:creationId xmlns:p14="http://schemas.microsoft.com/office/powerpoint/2010/main" val="1552430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39"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107764" y="409882"/>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lnSpc>
                <a:spcPts val="3400"/>
              </a:lnSpc>
            </a:pPr>
            <a:r>
              <a:rPr lang="en-ZA" sz="3600" b="1" kern="0" dirty="0">
                <a:solidFill>
                  <a:srgbClr val="002060"/>
                </a:solidFill>
                <a:latin typeface="Calibri" panose="020F0502020204030204" pitchFamily="34" charset="0"/>
                <a:cs typeface="Arial" panose="020B0604020202020204" pitchFamily="34" charset="0"/>
              </a:rPr>
              <a:t>Management of side effects not well covered in counselling sessions</a:t>
            </a:r>
          </a:p>
        </p:txBody>
      </p:sp>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13</a:t>
            </a:fld>
            <a:endParaRPr lang="en-US" sz="1200" dirty="0">
              <a:latin typeface="Calibri" panose="020F050202020403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324388637"/>
              </p:ext>
            </p:extLst>
          </p:nvPr>
        </p:nvGraphicFramePr>
        <p:xfrm>
          <a:off x="223473" y="2406766"/>
          <a:ext cx="9533121" cy="3680077"/>
        </p:xfrm>
        <a:graphic>
          <a:graphicData uri="http://schemas.openxmlformats.org/drawingml/2006/chart">
            <c:chart xmlns:c="http://schemas.openxmlformats.org/drawingml/2006/chart" xmlns:r="http://schemas.openxmlformats.org/officeDocument/2006/relationships" r:id="rId7"/>
          </a:graphicData>
        </a:graphic>
      </p:graphicFrame>
      <p:cxnSp>
        <p:nvCxnSpPr>
          <p:cNvPr id="12" name="Straight Connector 11"/>
          <p:cNvCxnSpPr/>
          <p:nvPr/>
        </p:nvCxnSpPr>
        <p:spPr>
          <a:xfrm>
            <a:off x="395288" y="1524854"/>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75656" y="1340768"/>
            <a:ext cx="6198748" cy="400110"/>
          </a:xfrm>
          <a:prstGeom prst="rect">
            <a:avLst/>
          </a:prstGeom>
          <a:solidFill>
            <a:schemeClr val="bg1"/>
          </a:solidFill>
          <a:ln>
            <a:solidFill>
              <a:srgbClr val="002060"/>
            </a:solidFill>
          </a:ln>
        </p:spPr>
        <p:txBody>
          <a:bodyPr wrap="none">
            <a:spAutoFit/>
          </a:bodyPr>
          <a:lstStyle/>
          <a:p>
            <a:r>
              <a:rPr lang="en-ZA" sz="2000" dirty="0">
                <a:solidFill>
                  <a:srgbClr val="002060"/>
                </a:solidFill>
                <a:latin typeface="Calibri" panose="020F0502020204030204" pitchFamily="34" charset="0"/>
              </a:rPr>
              <a:t>Client recall of topics covered in counselling with provider</a:t>
            </a:r>
          </a:p>
        </p:txBody>
      </p:sp>
    </p:spTree>
    <p:extLst>
      <p:ext uri="{BB962C8B-B14F-4D97-AF65-F5344CB8AC3E}">
        <p14:creationId xmlns:p14="http://schemas.microsoft.com/office/powerpoint/2010/main" val="4022045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400945" y="4252766"/>
            <a:ext cx="7419527" cy="455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5" name="TextBox 64"/>
          <p:cNvSpPr txBox="1"/>
          <p:nvPr/>
        </p:nvSpPr>
        <p:spPr>
          <a:xfrm>
            <a:off x="1400945" y="1630710"/>
            <a:ext cx="7416259" cy="830997"/>
          </a:xfrm>
          <a:prstGeom prst="rect">
            <a:avLst/>
          </a:prstGeom>
          <a:noFill/>
          <a:ln>
            <a:solidFill>
              <a:srgbClr val="002060"/>
            </a:solidFill>
          </a:ln>
        </p:spPr>
        <p:txBody>
          <a:bodyPr wrap="square" rtlCol="0">
            <a:spAutoFit/>
          </a:bodyPr>
          <a:lstStyle/>
          <a:p>
            <a:pPr marL="536575" indent="-188913">
              <a:buFont typeface="Wingdings" panose="05000000000000000000" pitchFamily="2" charset="2"/>
              <a:buChar char="§"/>
            </a:pPr>
            <a:r>
              <a:rPr lang="en-ZA" sz="1600" b="1" dirty="0">
                <a:solidFill>
                  <a:srgbClr val="002060"/>
                </a:solidFill>
                <a:latin typeface="Calibri" panose="020F0502020204030204" pitchFamily="34" charset="0"/>
              </a:rPr>
              <a:t>Lack of uptake </a:t>
            </a:r>
            <a:r>
              <a:rPr lang="en-ZA" sz="1600" dirty="0">
                <a:solidFill>
                  <a:srgbClr val="002060"/>
                </a:solidFill>
                <a:latin typeface="Calibri" panose="020F0502020204030204" pitchFamily="34" charset="0"/>
              </a:rPr>
              <a:t>of PrEP in this sample can be attributed to clients not being offered PrEP along with concerns over side effects</a:t>
            </a:r>
          </a:p>
          <a:p>
            <a:pPr marL="536575" indent="-188913">
              <a:buFont typeface="Wingdings" panose="05000000000000000000" pitchFamily="2" charset="2"/>
              <a:buChar char="§"/>
            </a:pPr>
            <a:r>
              <a:rPr lang="en-ZA" sz="1600" dirty="0">
                <a:solidFill>
                  <a:srgbClr val="002060"/>
                </a:solidFill>
                <a:latin typeface="Calibri" panose="020F0502020204030204" pitchFamily="34" charset="0"/>
              </a:rPr>
              <a:t>This highlights missed opportunities to offer PrEP to clients who perceive HIV risk </a:t>
            </a:r>
          </a:p>
        </p:txBody>
      </p:sp>
      <p:sp>
        <p:nvSpPr>
          <p:cNvPr id="23" name="TextBox 22"/>
          <p:cNvSpPr txBox="1"/>
          <p:nvPr/>
        </p:nvSpPr>
        <p:spPr>
          <a:xfrm>
            <a:off x="1400945" y="3657858"/>
            <a:ext cx="7416259" cy="338554"/>
          </a:xfrm>
          <a:prstGeom prst="rect">
            <a:avLst/>
          </a:prstGeom>
          <a:noFill/>
          <a:ln>
            <a:solidFill>
              <a:srgbClr val="002060"/>
            </a:solidFill>
          </a:ln>
        </p:spPr>
        <p:txBody>
          <a:bodyPr wrap="square" rtlCol="0">
            <a:spAutoFit/>
          </a:bodyPr>
          <a:lstStyle/>
          <a:p>
            <a:pPr marL="536575" indent="-173038">
              <a:buFont typeface="Wingdings" panose="05000000000000000000" pitchFamily="2" charset="2"/>
              <a:buChar char="§"/>
            </a:pPr>
            <a:r>
              <a:rPr lang="en-ZA" sz="1600" b="1" dirty="0">
                <a:solidFill>
                  <a:srgbClr val="002060"/>
                </a:solidFill>
                <a:latin typeface="Calibri" panose="020F0502020204030204" pitchFamily="34" charset="0"/>
              </a:rPr>
              <a:t>Initiation</a:t>
            </a:r>
            <a:r>
              <a:rPr lang="en-ZA" sz="1600" dirty="0">
                <a:solidFill>
                  <a:srgbClr val="002060"/>
                </a:solidFill>
                <a:latin typeface="Calibri" panose="020F0502020204030204" pitchFamily="34" charset="0"/>
              </a:rPr>
              <a:t> is largely driven by perceiving risk associated with sexual </a:t>
            </a:r>
            <a:r>
              <a:rPr lang="en-ZA" sz="1600" dirty="0" smtClean="0">
                <a:solidFill>
                  <a:srgbClr val="002060"/>
                </a:solidFill>
                <a:latin typeface="Calibri" panose="020F0502020204030204" pitchFamily="34" charset="0"/>
              </a:rPr>
              <a:t>activity</a:t>
            </a:r>
            <a:endParaRPr lang="en-ZA" sz="1600" dirty="0">
              <a:solidFill>
                <a:srgbClr val="002060"/>
              </a:solidFill>
              <a:latin typeface="Calibri" panose="020F0502020204030204" pitchFamily="34" charset="0"/>
            </a:endParaRPr>
          </a:p>
        </p:txBody>
      </p:sp>
      <p:sp>
        <p:nvSpPr>
          <p:cNvPr id="18" name="Rectangle 17"/>
          <p:cNvSpPr/>
          <p:nvPr/>
        </p:nvSpPr>
        <p:spPr bwMode="auto">
          <a:xfrm>
            <a:off x="1761266" y="4177546"/>
            <a:ext cx="7697606" cy="4665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2800" i="0" u="none" strike="noStrike" cap="none" normalizeH="0" baseline="0" dirty="0">
                <a:ln>
                  <a:noFill/>
                </a:ln>
                <a:solidFill>
                  <a:schemeClr val="bg1"/>
                </a:solidFill>
                <a:effectLst/>
                <a:latin typeface="+mj-lt"/>
                <a:ea typeface="MS PGothic" pitchFamily="34" charset="-128"/>
                <a:cs typeface="MS PGothic" pitchFamily="34" charset="-128"/>
              </a:rPr>
              <a:t>Side</a:t>
            </a:r>
            <a:r>
              <a:rPr kumimoji="0" lang="en-ZA" sz="2800" i="0" u="none" strike="noStrike" cap="none" normalizeH="0" dirty="0">
                <a:ln>
                  <a:noFill/>
                </a:ln>
                <a:solidFill>
                  <a:schemeClr val="bg1"/>
                </a:solidFill>
                <a:effectLst/>
                <a:latin typeface="+mj-lt"/>
                <a:ea typeface="MS PGothic" pitchFamily="34" charset="-128"/>
                <a:cs typeface="MS PGothic" pitchFamily="34" charset="-128"/>
              </a:rPr>
              <a:t> effects influence discontinuation</a:t>
            </a:r>
            <a:endParaRPr kumimoji="0" lang="en-ZA" sz="2800" i="0" u="none" strike="noStrike" cap="none" normalizeH="0" baseline="0" dirty="0">
              <a:ln>
                <a:noFill/>
              </a:ln>
              <a:solidFill>
                <a:schemeClr val="bg1"/>
              </a:solidFill>
              <a:effectLst/>
              <a:latin typeface="+mj-lt"/>
              <a:ea typeface="MS PGothic" pitchFamily="34" charset="-128"/>
              <a:cs typeface="MS PGothic" pitchFamily="34" charset="-128"/>
            </a:endParaRPr>
          </a:p>
        </p:txBody>
      </p:sp>
      <p:sp>
        <p:nvSpPr>
          <p:cNvPr id="19" name="TextBox 18"/>
          <p:cNvSpPr txBox="1"/>
          <p:nvPr/>
        </p:nvSpPr>
        <p:spPr>
          <a:xfrm>
            <a:off x="1400945" y="4681602"/>
            <a:ext cx="7416259" cy="1077218"/>
          </a:xfrm>
          <a:prstGeom prst="rect">
            <a:avLst/>
          </a:prstGeom>
          <a:noFill/>
          <a:ln>
            <a:solidFill>
              <a:srgbClr val="002060"/>
            </a:solidFill>
          </a:ln>
        </p:spPr>
        <p:txBody>
          <a:bodyPr wrap="square" rtlCol="0">
            <a:spAutoFit/>
          </a:bodyPr>
          <a:lstStyle/>
          <a:p>
            <a:pPr marL="649287" indent="-285750">
              <a:buFont typeface="Wingdings" panose="05000000000000000000" pitchFamily="2" charset="2"/>
              <a:buChar char="§"/>
            </a:pPr>
            <a:r>
              <a:rPr lang="en-ZA" sz="1600" dirty="0" smtClean="0">
                <a:solidFill>
                  <a:srgbClr val="002060"/>
                </a:solidFill>
                <a:latin typeface="Calibri" panose="020F0502020204030204" pitchFamily="34" charset="0"/>
              </a:rPr>
              <a:t>Clients who continue on </a:t>
            </a:r>
            <a:r>
              <a:rPr lang="en-ZA" sz="1600" dirty="0" err="1" smtClean="0">
                <a:solidFill>
                  <a:srgbClr val="002060"/>
                </a:solidFill>
                <a:latin typeface="Calibri" panose="020F0502020204030204" pitchFamily="34" charset="0"/>
              </a:rPr>
              <a:t>PrEP</a:t>
            </a:r>
            <a:r>
              <a:rPr lang="en-ZA" sz="1600" dirty="0" smtClean="0">
                <a:solidFill>
                  <a:srgbClr val="002060"/>
                </a:solidFill>
                <a:latin typeface="Calibri" panose="020F0502020204030204" pitchFamily="34" charset="0"/>
              </a:rPr>
              <a:t> appear to tolerate side effects differently from those that discontinue</a:t>
            </a:r>
            <a:endParaRPr lang="en-ZA" sz="1600" dirty="0">
              <a:solidFill>
                <a:srgbClr val="002060"/>
              </a:solidFill>
              <a:latin typeface="Calibri" panose="020F0502020204030204" pitchFamily="34" charset="0"/>
            </a:endParaRPr>
          </a:p>
          <a:p>
            <a:pPr marL="649287" indent="-285750">
              <a:buFont typeface="Wingdings" panose="05000000000000000000" pitchFamily="2" charset="2"/>
              <a:buChar char="§"/>
            </a:pPr>
            <a:r>
              <a:rPr lang="en-ZA" sz="1600" dirty="0" smtClean="0">
                <a:solidFill>
                  <a:srgbClr val="002060"/>
                </a:solidFill>
                <a:latin typeface="Calibri" panose="020F0502020204030204" pitchFamily="34" charset="0"/>
              </a:rPr>
              <a:t>Counselling appears to cover the possibility </a:t>
            </a:r>
            <a:r>
              <a:rPr lang="en-ZA" sz="1600" dirty="0">
                <a:solidFill>
                  <a:srgbClr val="002060"/>
                </a:solidFill>
                <a:latin typeface="Calibri" panose="020F0502020204030204" pitchFamily="34" charset="0"/>
              </a:rPr>
              <a:t>of side effects </a:t>
            </a:r>
            <a:r>
              <a:rPr lang="en-ZA" sz="1600" dirty="0" smtClean="0">
                <a:solidFill>
                  <a:srgbClr val="002060"/>
                </a:solidFill>
                <a:latin typeface="Calibri" panose="020F0502020204030204" pitchFamily="34" charset="0"/>
              </a:rPr>
              <a:t>but to a lesser degree the </a:t>
            </a:r>
            <a:r>
              <a:rPr lang="en-ZA" sz="1600" dirty="0">
                <a:solidFill>
                  <a:srgbClr val="002060"/>
                </a:solidFill>
                <a:latin typeface="Calibri" panose="020F0502020204030204" pitchFamily="34" charset="0"/>
              </a:rPr>
              <a:t>management of side </a:t>
            </a:r>
            <a:r>
              <a:rPr lang="en-ZA" sz="1600" dirty="0" smtClean="0">
                <a:solidFill>
                  <a:srgbClr val="002060"/>
                </a:solidFill>
                <a:latin typeface="Calibri" panose="020F0502020204030204" pitchFamily="34" charset="0"/>
              </a:rPr>
              <a:t>effects</a:t>
            </a:r>
            <a:endParaRPr lang="en-ZA" sz="1600" dirty="0">
              <a:solidFill>
                <a:srgbClr val="002060"/>
              </a:solidFill>
              <a:latin typeface="Calibri" panose="020F0502020204030204" pitchFamily="34" charset="0"/>
            </a:endParaRPr>
          </a:p>
        </p:txBody>
      </p:sp>
      <p:sp>
        <p:nvSpPr>
          <p:cNvPr id="29" name="Title 1"/>
          <p:cNvSpPr txBox="1">
            <a:spLocks/>
          </p:cNvSpPr>
          <p:nvPr/>
        </p:nvSpPr>
        <p:spPr>
          <a:xfrm>
            <a:off x="283717" y="-56974"/>
            <a:ext cx="6592539"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4800" b="1" kern="0" dirty="0">
                <a:solidFill>
                  <a:srgbClr val="002060"/>
                </a:solidFill>
                <a:cs typeface="Arial" panose="020B0604020202020204" pitchFamily="34" charset="0"/>
              </a:rPr>
              <a:t>Summing it all up…</a:t>
            </a:r>
          </a:p>
        </p:txBody>
      </p:sp>
      <p:sp>
        <p:nvSpPr>
          <p:cNvPr id="5" name="Rectangle 4"/>
          <p:cNvSpPr/>
          <p:nvPr/>
        </p:nvSpPr>
        <p:spPr>
          <a:xfrm>
            <a:off x="1400945" y="1172024"/>
            <a:ext cx="7419527" cy="455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8" name="Rectangle 77"/>
          <p:cNvSpPr/>
          <p:nvPr/>
        </p:nvSpPr>
        <p:spPr bwMode="auto">
          <a:xfrm>
            <a:off x="1761266" y="1124744"/>
            <a:ext cx="5480123" cy="4466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2800" i="0" u="none" strike="noStrike" cap="none" normalizeH="0" baseline="0" dirty="0">
                <a:ln>
                  <a:noFill/>
                </a:ln>
                <a:solidFill>
                  <a:schemeClr val="bg1"/>
                </a:solidFill>
                <a:effectLst/>
                <a:latin typeface="+mj-lt"/>
                <a:ea typeface="MS PGothic" pitchFamily="34" charset="-128"/>
                <a:cs typeface="MS PGothic" pitchFamily="34" charset="-128"/>
              </a:rPr>
              <a:t>Missed Opportunities</a:t>
            </a:r>
            <a:r>
              <a:rPr kumimoji="0" lang="en-ZA" sz="2800" i="0" u="none" strike="noStrike" cap="none" normalizeH="0" dirty="0">
                <a:ln>
                  <a:noFill/>
                </a:ln>
                <a:solidFill>
                  <a:schemeClr val="bg1"/>
                </a:solidFill>
                <a:effectLst/>
                <a:latin typeface="+mj-lt"/>
                <a:ea typeface="MS PGothic" pitchFamily="34" charset="-128"/>
                <a:cs typeface="MS PGothic" pitchFamily="34" charset="-128"/>
              </a:rPr>
              <a:t> to offer PrEP</a:t>
            </a:r>
            <a:endParaRPr kumimoji="0" lang="en-ZA" sz="2800" i="0" u="none" strike="noStrike" cap="none" normalizeH="0" baseline="0" dirty="0">
              <a:ln>
                <a:noFill/>
              </a:ln>
              <a:solidFill>
                <a:schemeClr val="bg1"/>
              </a:solidFill>
              <a:effectLst/>
              <a:latin typeface="+mj-lt"/>
              <a:ea typeface="MS PGothic" pitchFamily="34" charset="-128"/>
              <a:cs typeface="MS PGothic" pitchFamily="34" charset="-128"/>
            </a:endParaRPr>
          </a:p>
        </p:txBody>
      </p:sp>
      <p:sp>
        <p:nvSpPr>
          <p:cNvPr id="28" name="Oval 27"/>
          <p:cNvSpPr/>
          <p:nvPr/>
        </p:nvSpPr>
        <p:spPr>
          <a:xfrm>
            <a:off x="250610" y="1052736"/>
            <a:ext cx="1441701" cy="1441701"/>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ectangle 29"/>
          <p:cNvSpPr/>
          <p:nvPr/>
        </p:nvSpPr>
        <p:spPr>
          <a:xfrm>
            <a:off x="1400945" y="2784794"/>
            <a:ext cx="7419527" cy="89221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p:cNvSpPr/>
          <p:nvPr/>
        </p:nvSpPr>
        <p:spPr bwMode="auto">
          <a:xfrm>
            <a:off x="1715478" y="2734600"/>
            <a:ext cx="7789181" cy="124216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ZA" sz="2800" dirty="0">
                <a:solidFill>
                  <a:schemeClr val="bg1"/>
                </a:solidFill>
                <a:latin typeface="+mj-lt"/>
                <a:ea typeface="MS PGothic" pitchFamily="34" charset="-128"/>
                <a:cs typeface="MS PGothic" pitchFamily="34" charset="-128"/>
              </a:rPr>
              <a:t>Knowing your risk drives </a:t>
            </a:r>
            <a:r>
              <a:rPr lang="en-ZA" sz="2800" dirty="0" err="1">
                <a:solidFill>
                  <a:schemeClr val="bg1"/>
                </a:solidFill>
                <a:latin typeface="+mj-lt"/>
                <a:ea typeface="MS PGothic" pitchFamily="34" charset="-128"/>
                <a:cs typeface="MS PGothic" pitchFamily="34" charset="-128"/>
              </a:rPr>
              <a:t>PrEP</a:t>
            </a:r>
            <a:r>
              <a:rPr lang="en-ZA" sz="2800" dirty="0">
                <a:solidFill>
                  <a:schemeClr val="bg1"/>
                </a:solidFill>
                <a:latin typeface="+mj-lt"/>
                <a:ea typeface="MS PGothic" pitchFamily="34" charset="-128"/>
                <a:cs typeface="MS PGothic" pitchFamily="34" charset="-128"/>
              </a:rPr>
              <a:t> </a:t>
            </a:r>
            <a:r>
              <a:rPr lang="en-ZA" sz="2800" dirty="0" smtClean="0">
                <a:solidFill>
                  <a:schemeClr val="bg1"/>
                </a:solidFill>
                <a:latin typeface="+mj-lt"/>
                <a:ea typeface="MS PGothic" pitchFamily="34" charset="-128"/>
                <a:cs typeface="MS PGothic" pitchFamily="34" charset="-128"/>
              </a:rPr>
              <a:t>initiation &amp; Continuation</a:t>
            </a:r>
            <a:endParaRPr lang="en-ZA" sz="2800" dirty="0">
              <a:solidFill>
                <a:schemeClr val="bg1"/>
              </a:solidFill>
              <a:latin typeface="+mj-lt"/>
              <a:ea typeface="MS PGothic" pitchFamily="34" charset="-128"/>
              <a:cs typeface="MS PGothic" pitchFamily="34" charset="-128"/>
            </a:endParaRPr>
          </a:p>
        </p:txBody>
      </p:sp>
      <p:sp>
        <p:nvSpPr>
          <p:cNvPr id="32" name="Oval 31"/>
          <p:cNvSpPr/>
          <p:nvPr/>
        </p:nvSpPr>
        <p:spPr>
          <a:xfrm>
            <a:off x="250610" y="2670762"/>
            <a:ext cx="1360755" cy="1353273"/>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9526" t="19924" r="30312" b="19924"/>
          <a:stretch/>
        </p:blipFill>
        <p:spPr>
          <a:xfrm>
            <a:off x="268621" y="2604262"/>
            <a:ext cx="1289843" cy="1365716"/>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9321" r="18458"/>
          <a:stretch/>
        </p:blipFill>
        <p:spPr>
          <a:xfrm>
            <a:off x="316704" y="1079257"/>
            <a:ext cx="1309175" cy="1235347"/>
          </a:xfrm>
          <a:prstGeom prst="rect">
            <a:avLst/>
          </a:prstGeom>
        </p:spPr>
      </p:pic>
      <p:sp>
        <p:nvSpPr>
          <p:cNvPr id="9" name="TextBox 8"/>
          <p:cNvSpPr txBox="1"/>
          <p:nvPr/>
        </p:nvSpPr>
        <p:spPr>
          <a:xfrm>
            <a:off x="368436" y="1709691"/>
            <a:ext cx="396000" cy="169277"/>
          </a:xfrm>
          <a:prstGeom prst="rect">
            <a:avLst/>
          </a:prstGeom>
          <a:solidFill>
            <a:srgbClr val="00B0F0"/>
          </a:solidFill>
        </p:spPr>
        <p:txBody>
          <a:bodyPr wrap="square" lIns="0" tIns="0" rIns="0" bIns="0" rtlCol="0">
            <a:spAutoFit/>
          </a:bodyPr>
          <a:lstStyle/>
          <a:p>
            <a:pPr algn="ctr"/>
            <a:r>
              <a:rPr lang="en-ZA" sz="1100" dirty="0" smtClean="0">
                <a:solidFill>
                  <a:schemeClr val="bg1"/>
                </a:solidFill>
              </a:rPr>
              <a:t>RISK</a:t>
            </a:r>
            <a:endParaRPr lang="en-ZA" sz="1100" dirty="0">
              <a:solidFill>
                <a:schemeClr val="bg1"/>
              </a:solidFill>
            </a:endParaRPr>
          </a:p>
        </p:txBody>
      </p:sp>
      <p:sp>
        <p:nvSpPr>
          <p:cNvPr id="34" name="TextBox 33"/>
          <p:cNvSpPr txBox="1"/>
          <p:nvPr/>
        </p:nvSpPr>
        <p:spPr>
          <a:xfrm>
            <a:off x="1126464" y="1717385"/>
            <a:ext cx="432000" cy="161583"/>
          </a:xfrm>
          <a:prstGeom prst="rect">
            <a:avLst/>
          </a:prstGeom>
          <a:solidFill>
            <a:srgbClr val="00B0F0"/>
          </a:solidFill>
        </p:spPr>
        <p:txBody>
          <a:bodyPr wrap="square" lIns="0" tIns="0" rIns="0" bIns="0" rtlCol="0" anchor="ctr" anchorCtr="0">
            <a:spAutoFit/>
          </a:bodyPr>
          <a:lstStyle/>
          <a:p>
            <a:pPr algn="ctr"/>
            <a:r>
              <a:rPr lang="en-ZA" sz="1050" dirty="0" smtClean="0">
                <a:solidFill>
                  <a:schemeClr val="bg1"/>
                </a:solidFill>
              </a:rPr>
              <a:t>SAFETY</a:t>
            </a:r>
            <a:endParaRPr lang="en-ZA" sz="1050" dirty="0">
              <a:solidFill>
                <a:schemeClr val="bg1"/>
              </a:solidFill>
            </a:endParaRPr>
          </a:p>
        </p:txBody>
      </p:sp>
      <p:sp>
        <p:nvSpPr>
          <p:cNvPr id="35" name="Oval 34"/>
          <p:cNvSpPr/>
          <p:nvPr/>
        </p:nvSpPr>
        <p:spPr>
          <a:xfrm>
            <a:off x="250610" y="4093939"/>
            <a:ext cx="1360755" cy="1393703"/>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8447" r="20511"/>
          <a:stretch/>
        </p:blipFill>
        <p:spPr>
          <a:xfrm>
            <a:off x="389302" y="4183647"/>
            <a:ext cx="1048480" cy="1214285"/>
          </a:xfrm>
          <a:prstGeom prst="rect">
            <a:avLst/>
          </a:prstGeom>
        </p:spPr>
      </p:pic>
    </p:spTree>
    <p:extLst>
      <p:ext uri="{BB962C8B-B14F-4D97-AF65-F5344CB8AC3E}">
        <p14:creationId xmlns:p14="http://schemas.microsoft.com/office/powerpoint/2010/main" val="4202325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nvSpPr>
        <p:spPr>
          <a:xfrm>
            <a:off x="1401103" y="5450415"/>
            <a:ext cx="7425879" cy="584775"/>
          </a:xfrm>
          <a:prstGeom prst="rect">
            <a:avLst/>
          </a:prstGeom>
          <a:noFill/>
          <a:ln>
            <a:solidFill>
              <a:srgbClr val="002060"/>
            </a:solidFill>
          </a:ln>
        </p:spPr>
        <p:txBody>
          <a:bodyPr wrap="square" rtlCol="0">
            <a:spAutoFit/>
          </a:bodyPr>
          <a:lstStyle/>
          <a:p>
            <a:pPr marL="536575" indent="-173038" eaLnBrk="0" hangingPunct="0">
              <a:buFont typeface="Wingdings" panose="05000000000000000000" pitchFamily="2" charset="2"/>
              <a:buChar char="§"/>
            </a:pPr>
            <a:r>
              <a:rPr lang="en-GB"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Analyse provider in-depth interview </a:t>
            </a:r>
          </a:p>
          <a:p>
            <a:pPr marL="536575" indent="-173038" eaLnBrk="0" hangingPunct="0">
              <a:buFont typeface="Wingdings" panose="05000000000000000000" pitchFamily="2" charset="2"/>
              <a:buChar char="§"/>
            </a:pPr>
            <a:r>
              <a:rPr lang="en-GB"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Convene workshop with providers </a:t>
            </a:r>
            <a:endParaRPr lang="en-GB"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4" name="Rectangle 23"/>
          <p:cNvSpPr/>
          <p:nvPr/>
        </p:nvSpPr>
        <p:spPr>
          <a:xfrm>
            <a:off x="1400945" y="1394068"/>
            <a:ext cx="7419527" cy="455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p:cNvSpPr/>
          <p:nvPr/>
        </p:nvSpPr>
        <p:spPr>
          <a:xfrm>
            <a:off x="1417570" y="5001600"/>
            <a:ext cx="7419527" cy="455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ectangle 31"/>
          <p:cNvSpPr/>
          <p:nvPr/>
        </p:nvSpPr>
        <p:spPr>
          <a:xfrm>
            <a:off x="1400945" y="3005824"/>
            <a:ext cx="7419527" cy="4554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lide Number Placeholder 1"/>
          <p:cNvSpPr>
            <a:spLocks noGrp="1"/>
          </p:cNvSpPr>
          <p:nvPr>
            <p:ph type="sldNum" sz="quarter" idx="12"/>
          </p:nvPr>
        </p:nvSpPr>
        <p:spPr>
          <a:xfrm>
            <a:off x="6992064" y="6526504"/>
            <a:ext cx="2133600" cy="365125"/>
          </a:xfrm>
        </p:spPr>
        <p:txBody>
          <a:bodyPr/>
          <a:lstStyle/>
          <a:p>
            <a:pPr>
              <a:defRPr/>
            </a:pPr>
            <a:fld id="{78312024-91F9-4B5C-A5CC-E66C8DAEC0A7}" type="slidenum">
              <a:rPr lang="en-US" smtClean="0"/>
              <a:pPr>
                <a:defRPr/>
              </a:pPr>
              <a:t>15</a:t>
            </a:fld>
            <a:endParaRPr lang="en-US" dirty="0"/>
          </a:p>
        </p:txBody>
      </p:sp>
      <p:sp>
        <p:nvSpPr>
          <p:cNvPr id="4" name="Title 1"/>
          <p:cNvSpPr txBox="1">
            <a:spLocks/>
          </p:cNvSpPr>
          <p:nvPr/>
        </p:nvSpPr>
        <p:spPr>
          <a:xfrm>
            <a:off x="250610" y="71586"/>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4800" b="1" kern="0" dirty="0">
                <a:solidFill>
                  <a:srgbClr val="002060"/>
                </a:solidFill>
                <a:latin typeface="Calibri" panose="020F0502020204030204" pitchFamily="34" charset="0"/>
                <a:cs typeface="Arial" panose="020B0604020202020204" pitchFamily="34" charset="0"/>
              </a:rPr>
              <a:t>Where to from here…</a:t>
            </a:r>
          </a:p>
        </p:txBody>
      </p:sp>
      <p:sp>
        <p:nvSpPr>
          <p:cNvPr id="54" name="TextBox 53"/>
          <p:cNvSpPr txBox="1"/>
          <p:nvPr/>
        </p:nvSpPr>
        <p:spPr>
          <a:xfrm>
            <a:off x="1400945" y="1792709"/>
            <a:ext cx="7416259" cy="830997"/>
          </a:xfrm>
          <a:prstGeom prst="rect">
            <a:avLst/>
          </a:prstGeom>
          <a:noFill/>
          <a:ln>
            <a:solidFill>
              <a:srgbClr val="002060"/>
            </a:solidFill>
          </a:ln>
        </p:spPr>
        <p:txBody>
          <a:bodyPr wrap="square" rtlCol="0">
            <a:spAutoFit/>
          </a:bodyPr>
          <a:lstStyle/>
          <a:p>
            <a:pPr marL="536575" indent="-173038">
              <a:buFont typeface="Wingdings" panose="05000000000000000000" pitchFamily="2" charset="2"/>
              <a:buChar char="§"/>
            </a:pPr>
            <a:r>
              <a:rPr lang="en-ZA" sz="1600" dirty="0" smtClean="0">
                <a:solidFill>
                  <a:srgbClr val="002060"/>
                </a:solidFill>
                <a:latin typeface="Calibri" panose="020F0502020204030204" pitchFamily="34" charset="0"/>
                <a:cs typeface="Times New Roman" panose="02020603050405020304" pitchFamily="18" charset="0"/>
              </a:rPr>
              <a:t>Enable providers to identify clients </a:t>
            </a:r>
            <a:r>
              <a:rPr lang="en-ZA" sz="1600" dirty="0">
                <a:solidFill>
                  <a:srgbClr val="002060"/>
                </a:solidFill>
                <a:latin typeface="Calibri" panose="020F0502020204030204" pitchFamily="34" charset="0"/>
                <a:cs typeface="Times New Roman" panose="02020603050405020304" pitchFamily="18" charset="0"/>
              </a:rPr>
              <a:t>at risk of HIV through </a:t>
            </a:r>
            <a:r>
              <a:rPr lang="en-ZA" sz="1600" dirty="0" smtClean="0">
                <a:solidFill>
                  <a:srgbClr val="002060"/>
                </a:solidFill>
                <a:latin typeface="Calibri" panose="020F0502020204030204" pitchFamily="34" charset="0"/>
                <a:cs typeface="Times New Roman" panose="02020603050405020304" pitchFamily="18" charset="0"/>
              </a:rPr>
              <a:t>client-centred counselling </a:t>
            </a:r>
            <a:endParaRPr lang="en-ZA" sz="1600" dirty="0">
              <a:solidFill>
                <a:srgbClr val="002060"/>
              </a:solidFill>
              <a:latin typeface="Calibri" panose="020F0502020204030204" pitchFamily="34" charset="0"/>
              <a:cs typeface="Times New Roman" panose="02020603050405020304" pitchFamily="18" charset="0"/>
            </a:endParaRPr>
          </a:p>
          <a:p>
            <a:pPr marL="536575" indent="-173038">
              <a:buFont typeface="Wingdings" panose="05000000000000000000" pitchFamily="2" charset="2"/>
              <a:buChar char="§"/>
            </a:pPr>
            <a:r>
              <a:rPr lang="en-ZA"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In </a:t>
            </a:r>
            <a:r>
              <a:rPr lang="en-ZA"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South Africa, revision of clinical and counselling training </a:t>
            </a:r>
            <a:r>
              <a:rPr lang="en-ZA"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underway</a:t>
            </a:r>
            <a:endParaRPr lang="en-ZA"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59" name="TextBox 58"/>
          <p:cNvSpPr txBox="1"/>
          <p:nvPr/>
        </p:nvSpPr>
        <p:spPr>
          <a:xfrm>
            <a:off x="1400946" y="3448893"/>
            <a:ext cx="7416258" cy="1077218"/>
          </a:xfrm>
          <a:prstGeom prst="rect">
            <a:avLst/>
          </a:prstGeom>
          <a:noFill/>
          <a:ln>
            <a:solidFill>
              <a:srgbClr val="002060"/>
            </a:solidFill>
          </a:ln>
        </p:spPr>
        <p:txBody>
          <a:bodyPr wrap="square" rtlCol="0">
            <a:spAutoFit/>
          </a:bodyPr>
          <a:lstStyle/>
          <a:p>
            <a:pPr marL="536575" indent="-173038" eaLnBrk="0" hangingPunct="0">
              <a:buFont typeface="Wingdings" panose="05000000000000000000" pitchFamily="2" charset="2"/>
              <a:buChar char="§"/>
            </a:pPr>
            <a:r>
              <a:rPr lang="en-ZA" sz="1600" dirty="0" smtClean="0">
                <a:solidFill>
                  <a:srgbClr val="002060"/>
                </a:solidFill>
                <a:latin typeface="Calibri" panose="020F0502020204030204" pitchFamily="34" charset="0"/>
              </a:rPr>
              <a:t>Provide </a:t>
            </a:r>
            <a:r>
              <a:rPr lang="en-ZA" sz="1600" b="1" dirty="0" smtClean="0">
                <a:solidFill>
                  <a:srgbClr val="002060"/>
                </a:solidFill>
                <a:latin typeface="Calibri" panose="020F0502020204030204" pitchFamily="34" charset="0"/>
              </a:rPr>
              <a:t>more </a:t>
            </a:r>
            <a:r>
              <a:rPr lang="en-ZA" sz="1600" b="1" dirty="0">
                <a:solidFill>
                  <a:srgbClr val="002060"/>
                </a:solidFill>
                <a:latin typeface="Calibri" panose="020F0502020204030204" pitchFamily="34" charset="0"/>
              </a:rPr>
              <a:t>focused counselling to set expectations for side effects</a:t>
            </a:r>
            <a:r>
              <a:rPr lang="en-ZA" sz="1600" dirty="0">
                <a:solidFill>
                  <a:srgbClr val="002060"/>
                </a:solidFill>
                <a:latin typeface="Calibri" panose="020F0502020204030204" pitchFamily="34" charset="0"/>
              </a:rPr>
              <a:t> and equip users with </a:t>
            </a:r>
            <a:r>
              <a:rPr lang="en-ZA" sz="1600" b="1" dirty="0">
                <a:solidFill>
                  <a:srgbClr val="002060"/>
                </a:solidFill>
                <a:latin typeface="Calibri" panose="020F0502020204030204" pitchFamily="34" charset="0"/>
              </a:rPr>
              <a:t>methods to manage them.</a:t>
            </a:r>
            <a:endParaRPr lang="en-GB"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a:p>
            <a:pPr marL="536575" indent="-173038" eaLnBrk="0" hangingPunct="0">
              <a:buFont typeface="Wingdings" panose="05000000000000000000" pitchFamily="2" charset="2"/>
              <a:buChar char="§"/>
            </a:pPr>
            <a:r>
              <a:rPr lang="en-GB"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Clinical and </a:t>
            </a:r>
            <a:r>
              <a:rPr lang="en-GB"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counselling training </a:t>
            </a:r>
            <a:r>
              <a:rPr lang="en-GB"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revision will </a:t>
            </a:r>
            <a:r>
              <a:rPr lang="en-GB" sz="1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rPr>
              <a:t>stress importance of counselling on both side effects as well as side effect </a:t>
            </a:r>
            <a:r>
              <a:rPr lang="en-GB" sz="1600" dirty="0" smtClean="0">
                <a:solidFill>
                  <a:srgbClr val="002060"/>
                </a:solidFill>
                <a:latin typeface="Calibri" panose="020F0502020204030204" pitchFamily="34" charset="0"/>
                <a:ea typeface="Times New Roman" panose="02020603050405020304" pitchFamily="18" charset="0"/>
                <a:cs typeface="Times New Roman" panose="02020603050405020304" pitchFamily="18" charset="0"/>
              </a:rPr>
              <a:t>management</a:t>
            </a:r>
            <a:endParaRPr lang="en-GB" sz="1600" i="1"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2" name="Rectangle 21"/>
          <p:cNvSpPr/>
          <p:nvPr/>
        </p:nvSpPr>
        <p:spPr bwMode="auto">
          <a:xfrm>
            <a:off x="1761266" y="4936457"/>
            <a:ext cx="7697606" cy="4665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2800" i="0" u="none" strike="noStrike" cap="none" normalizeH="0" baseline="0" dirty="0" smtClean="0">
                <a:ln>
                  <a:noFill/>
                </a:ln>
                <a:solidFill>
                  <a:schemeClr val="bg1"/>
                </a:solidFill>
                <a:effectLst/>
                <a:latin typeface="+mj-lt"/>
                <a:ea typeface="MS PGothic" pitchFamily="34" charset="-128"/>
                <a:cs typeface="MS PGothic" pitchFamily="34" charset="-128"/>
              </a:rPr>
              <a:t>Understanding provider perceptions</a:t>
            </a:r>
            <a:endParaRPr kumimoji="0" lang="en-ZA" sz="2800" i="0" u="none" strike="noStrike" cap="none" normalizeH="0" baseline="0" dirty="0">
              <a:ln>
                <a:noFill/>
              </a:ln>
              <a:solidFill>
                <a:schemeClr val="bg1"/>
              </a:solidFill>
              <a:effectLst/>
              <a:latin typeface="+mj-lt"/>
              <a:ea typeface="MS PGothic" pitchFamily="34" charset="-128"/>
              <a:cs typeface="MS PGothic" pitchFamily="34" charset="-128"/>
            </a:endParaRPr>
          </a:p>
        </p:txBody>
      </p:sp>
      <p:sp>
        <p:nvSpPr>
          <p:cNvPr id="25" name="Rectangle 24"/>
          <p:cNvSpPr/>
          <p:nvPr/>
        </p:nvSpPr>
        <p:spPr bwMode="auto">
          <a:xfrm>
            <a:off x="1761266" y="1346080"/>
            <a:ext cx="5480123" cy="4466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ZA" sz="2800" i="0" u="none" strike="noStrike" cap="none" normalizeH="0" baseline="0" dirty="0" smtClean="0">
                <a:ln>
                  <a:noFill/>
                </a:ln>
                <a:solidFill>
                  <a:schemeClr val="bg1"/>
                </a:solidFill>
                <a:effectLst/>
                <a:latin typeface="+mj-lt"/>
                <a:ea typeface="MS PGothic" pitchFamily="34" charset="-128"/>
                <a:cs typeface="MS PGothic" pitchFamily="34" charset="-128"/>
              </a:rPr>
              <a:t>Offering </a:t>
            </a:r>
            <a:r>
              <a:rPr kumimoji="0" lang="en-ZA" sz="2800" i="0" u="none" strike="noStrike" cap="none" normalizeH="0" baseline="0" dirty="0" err="1" smtClean="0">
                <a:ln>
                  <a:noFill/>
                </a:ln>
                <a:solidFill>
                  <a:schemeClr val="bg1"/>
                </a:solidFill>
                <a:effectLst/>
                <a:latin typeface="+mj-lt"/>
                <a:ea typeface="MS PGothic" pitchFamily="34" charset="-128"/>
                <a:cs typeface="MS PGothic" pitchFamily="34" charset="-128"/>
              </a:rPr>
              <a:t>PrEP</a:t>
            </a:r>
            <a:r>
              <a:rPr kumimoji="0" lang="en-ZA" sz="2800" i="0" u="none" strike="noStrike" cap="none" normalizeH="0" baseline="0" dirty="0" smtClean="0">
                <a:ln>
                  <a:noFill/>
                </a:ln>
                <a:solidFill>
                  <a:schemeClr val="bg1"/>
                </a:solidFill>
                <a:effectLst/>
                <a:latin typeface="+mj-lt"/>
                <a:ea typeface="MS PGothic" pitchFamily="34" charset="-128"/>
                <a:cs typeface="MS PGothic" pitchFamily="34" charset="-128"/>
              </a:rPr>
              <a:t> to those at risk</a:t>
            </a:r>
            <a:endParaRPr kumimoji="0" lang="en-ZA" sz="2800" i="0" u="none" strike="noStrike" cap="none" normalizeH="0" baseline="0" dirty="0">
              <a:ln>
                <a:noFill/>
              </a:ln>
              <a:solidFill>
                <a:schemeClr val="bg1"/>
              </a:solidFill>
              <a:effectLst/>
              <a:latin typeface="+mj-lt"/>
              <a:ea typeface="MS PGothic" pitchFamily="34" charset="-128"/>
              <a:cs typeface="MS PGothic" pitchFamily="34" charset="-128"/>
            </a:endParaRPr>
          </a:p>
        </p:txBody>
      </p:sp>
      <p:sp>
        <p:nvSpPr>
          <p:cNvPr id="26" name="Oval 25"/>
          <p:cNvSpPr/>
          <p:nvPr/>
        </p:nvSpPr>
        <p:spPr>
          <a:xfrm>
            <a:off x="250610" y="1231238"/>
            <a:ext cx="1441701" cy="1441701"/>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p:cNvSpPr/>
          <p:nvPr/>
        </p:nvSpPr>
        <p:spPr bwMode="auto">
          <a:xfrm>
            <a:off x="1761266" y="2944837"/>
            <a:ext cx="7789181" cy="46654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ZA" sz="2800" dirty="0" smtClean="0">
                <a:solidFill>
                  <a:schemeClr val="bg1"/>
                </a:solidFill>
                <a:latin typeface="+mj-lt"/>
                <a:ea typeface="MS PGothic" pitchFamily="34" charset="-128"/>
                <a:cs typeface="MS PGothic" pitchFamily="34" charset="-128"/>
              </a:rPr>
              <a:t>Counselling on managing side effects</a:t>
            </a:r>
            <a:endParaRPr lang="en-ZA" sz="2800" dirty="0">
              <a:solidFill>
                <a:schemeClr val="bg1"/>
              </a:solidFill>
              <a:latin typeface="+mj-lt"/>
              <a:ea typeface="MS PGothic" pitchFamily="34" charset="-128"/>
              <a:cs typeface="MS PGothic" pitchFamily="34" charset="-128"/>
            </a:endParaRPr>
          </a:p>
        </p:txBody>
      </p:sp>
      <p:sp>
        <p:nvSpPr>
          <p:cNvPr id="29" name="Oval 28"/>
          <p:cNvSpPr/>
          <p:nvPr/>
        </p:nvSpPr>
        <p:spPr>
          <a:xfrm>
            <a:off x="250610" y="2777739"/>
            <a:ext cx="1441701" cy="1441701"/>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Oval 29"/>
          <p:cNvSpPr/>
          <p:nvPr/>
        </p:nvSpPr>
        <p:spPr>
          <a:xfrm>
            <a:off x="250610" y="4757519"/>
            <a:ext cx="1441701" cy="1441701"/>
          </a:xfrm>
          <a:prstGeom prst="ellipse">
            <a:avLst/>
          </a:prstGeom>
          <a:solidFill>
            <a:schemeClr val="bg1"/>
          </a:solidFill>
          <a:ln w="762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val="0"/>
              </a:ext>
            </a:extLst>
          </a:blip>
          <a:srcRect l="29785" r="28086"/>
          <a:stretch/>
        </p:blipFill>
        <p:spPr>
          <a:xfrm>
            <a:off x="538954" y="4865080"/>
            <a:ext cx="936702" cy="1305415"/>
          </a:xfrm>
          <a:prstGeom prst="rect">
            <a:avLst/>
          </a:prstGeom>
        </p:spPr>
      </p:pic>
      <p:sp>
        <p:nvSpPr>
          <p:cNvPr id="34" name="Oval Callout 33"/>
          <p:cNvSpPr/>
          <p:nvPr/>
        </p:nvSpPr>
        <p:spPr>
          <a:xfrm>
            <a:off x="99290" y="4728412"/>
            <a:ext cx="843253" cy="497333"/>
          </a:xfrm>
          <a:prstGeom prst="wedgeEllipseCallout">
            <a:avLst>
              <a:gd name="adj1" fmla="val 19199"/>
              <a:gd name="adj2" fmla="val 6967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400" dirty="0" smtClean="0">
                <a:solidFill>
                  <a:srgbClr val="002060"/>
                </a:solidFill>
              </a:rPr>
              <a:t>I value…</a:t>
            </a:r>
            <a:endParaRPr lang="en-ZA" sz="1400" dirty="0">
              <a:solidFill>
                <a:srgbClr val="002060"/>
              </a:solidFill>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18447" r="20511"/>
          <a:stretch/>
        </p:blipFill>
        <p:spPr>
          <a:xfrm>
            <a:off x="364929" y="2828973"/>
            <a:ext cx="1182884" cy="1369944"/>
          </a:xfrm>
          <a:prstGeom prst="rect">
            <a:avLst/>
          </a:prstGeom>
        </p:spPr>
      </p:pic>
      <p:sp>
        <p:nvSpPr>
          <p:cNvPr id="36" name="Oval Callout 35"/>
          <p:cNvSpPr/>
          <p:nvPr/>
        </p:nvSpPr>
        <p:spPr>
          <a:xfrm>
            <a:off x="364929" y="4092864"/>
            <a:ext cx="843253" cy="497333"/>
          </a:xfrm>
          <a:prstGeom prst="wedgeEllipseCallout">
            <a:avLst>
              <a:gd name="adj1" fmla="val 27805"/>
              <a:gd name="adj2" fmla="val -8208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en-ZA" sz="1400" dirty="0" smtClean="0">
                <a:solidFill>
                  <a:srgbClr val="002060"/>
                </a:solidFill>
              </a:rPr>
              <a:t>Let’s talk</a:t>
            </a:r>
            <a:endParaRPr lang="en-ZA" sz="1400" dirty="0">
              <a:solidFill>
                <a:srgbClr val="002060"/>
              </a:solidFill>
            </a:endParaRPr>
          </a:p>
        </p:txBody>
      </p:sp>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l="29785" r="28086"/>
          <a:stretch/>
        </p:blipFill>
        <p:spPr>
          <a:xfrm>
            <a:off x="935602" y="1489384"/>
            <a:ext cx="739529" cy="1030629"/>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191" y="1548608"/>
            <a:ext cx="794119" cy="954987"/>
          </a:xfrm>
          <a:prstGeom prst="rect">
            <a:avLst/>
          </a:prstGeom>
        </p:spPr>
      </p:pic>
      <p:sp>
        <p:nvSpPr>
          <p:cNvPr id="39" name="Oval Callout 38"/>
          <p:cNvSpPr/>
          <p:nvPr/>
        </p:nvSpPr>
        <p:spPr>
          <a:xfrm>
            <a:off x="444729" y="1141257"/>
            <a:ext cx="843253" cy="497333"/>
          </a:xfrm>
          <a:prstGeom prst="wedgeEllipseCallout">
            <a:avLst>
              <a:gd name="adj1" fmla="val 1987"/>
              <a:gd name="adj2" fmla="val 7550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1200"/>
              </a:lnSpc>
            </a:pPr>
            <a:r>
              <a:rPr lang="en-ZA" sz="1400" dirty="0" smtClean="0">
                <a:solidFill>
                  <a:srgbClr val="002060"/>
                </a:solidFill>
              </a:rPr>
              <a:t>Hello!</a:t>
            </a:r>
            <a:endParaRPr lang="en-ZA" sz="1400" dirty="0">
              <a:solidFill>
                <a:srgbClr val="002060"/>
              </a:solidFill>
            </a:endParaRPr>
          </a:p>
        </p:txBody>
      </p:sp>
    </p:spTree>
    <p:extLst>
      <p:ext uri="{BB962C8B-B14F-4D97-AF65-F5344CB8AC3E}">
        <p14:creationId xmlns:p14="http://schemas.microsoft.com/office/powerpoint/2010/main" val="3247114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312024-91F9-4B5C-A5CC-E66C8DAEC0A7}" type="slidenum">
              <a:rPr lang="en-US" smtClean="0"/>
              <a:pPr>
                <a:defRPr/>
              </a:pPr>
              <a:t>16</a:t>
            </a:fld>
            <a:endParaRPr lang="en-US" dirty="0"/>
          </a:p>
        </p:txBody>
      </p:sp>
      <p:sp>
        <p:nvSpPr>
          <p:cNvPr id="4" name="Title 1"/>
          <p:cNvSpPr txBox="1">
            <a:spLocks/>
          </p:cNvSpPr>
          <p:nvPr/>
        </p:nvSpPr>
        <p:spPr>
          <a:xfrm>
            <a:off x="292258" y="149448"/>
            <a:ext cx="885174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4000" b="1" kern="0" dirty="0">
                <a:solidFill>
                  <a:srgbClr val="002060"/>
                </a:solidFill>
                <a:latin typeface="Calibri" panose="020F0502020204030204" pitchFamily="34" charset="0"/>
                <a:cs typeface="Arial" panose="020B0604020202020204" pitchFamily="34" charset="0"/>
              </a:rPr>
              <a:t>Acknowledgments</a:t>
            </a:r>
          </a:p>
        </p:txBody>
      </p:sp>
      <p:sp>
        <p:nvSpPr>
          <p:cNvPr id="46" name="TextBox 45"/>
          <p:cNvSpPr txBox="1"/>
          <p:nvPr/>
        </p:nvSpPr>
        <p:spPr>
          <a:xfrm rot="16200000">
            <a:off x="7923438" y="2004118"/>
            <a:ext cx="1526723" cy="307777"/>
          </a:xfrm>
          <a:prstGeom prst="rect">
            <a:avLst/>
          </a:prstGeom>
          <a:noFill/>
        </p:spPr>
        <p:txBody>
          <a:bodyPr wrap="square" rtlCol="0">
            <a:spAutoFit/>
          </a:bodyPr>
          <a:lstStyle/>
          <a:p>
            <a:r>
              <a:rPr lang="en-ZA" sz="1400" b="1" dirty="0">
                <a:solidFill>
                  <a:schemeClr val="bg1"/>
                </a:solidFill>
              </a:rPr>
              <a:t>COUNSELLING</a:t>
            </a:r>
            <a:endParaRPr lang="en-ZA" b="1" dirty="0">
              <a:solidFill>
                <a:schemeClr val="bg1"/>
              </a:solidFill>
            </a:endParaRPr>
          </a:p>
        </p:txBody>
      </p:sp>
      <p:pic>
        <p:nvPicPr>
          <p:cNvPr id="20" name="Picture 19">
            <a:extLst>
              <a:ext uri="{FF2B5EF4-FFF2-40B4-BE49-F238E27FC236}">
                <a16:creationId xmlns="" xmlns:a16="http://schemas.microsoft.com/office/drawing/2014/main" id="{1A8F34A1-8C29-4284-8934-9B70092C4952}"/>
              </a:ext>
            </a:extLst>
          </p:cNvPr>
          <p:cNvPicPr>
            <a:picLocks noChangeAspect="1"/>
          </p:cNvPicPr>
          <p:nvPr/>
        </p:nvPicPr>
        <p:blipFill>
          <a:blip r:embed="rId3"/>
          <a:stretch>
            <a:fillRect/>
          </a:stretch>
        </p:blipFill>
        <p:spPr>
          <a:xfrm>
            <a:off x="2182251" y="2225769"/>
            <a:ext cx="4779497" cy="1579466"/>
          </a:xfrm>
          <a:prstGeom prst="rect">
            <a:avLst/>
          </a:prstGeom>
        </p:spPr>
      </p:pic>
      <p:sp>
        <p:nvSpPr>
          <p:cNvPr id="21" name="TextBox 30">
            <a:extLst>
              <a:ext uri="{FF2B5EF4-FFF2-40B4-BE49-F238E27FC236}">
                <a16:creationId xmlns="" xmlns:a16="http://schemas.microsoft.com/office/drawing/2014/main" id="{A61E57E2-B106-48FA-AEA6-DBBEC00E6CF7}"/>
              </a:ext>
            </a:extLst>
          </p:cNvPr>
          <p:cNvSpPr txBox="1"/>
          <p:nvPr/>
        </p:nvSpPr>
        <p:spPr>
          <a:xfrm>
            <a:off x="292258" y="1271662"/>
            <a:ext cx="8487512"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r>
              <a:rPr lang="en-US" sz="1400" dirty="0" smtClean="0">
                <a:solidFill>
                  <a:srgbClr val="10394B"/>
                </a:solidFill>
                <a:latin typeface="Gill Sans MT" panose="020B0502020104020203" pitchFamily="34" charset="0"/>
              </a:rPr>
              <a:t>.</a:t>
            </a:r>
            <a:endParaRPr lang="en-US" sz="1400" dirty="0">
              <a:solidFill>
                <a:srgbClr val="10394B"/>
              </a:solidFill>
              <a:latin typeface="Gill Sans MT" panose="020B0502020104020203" pitchFamily="34" charset="0"/>
            </a:endParaRPr>
          </a:p>
        </p:txBody>
      </p:sp>
      <p:sp>
        <p:nvSpPr>
          <p:cNvPr id="22" name="TextBox 30">
            <a:extLst>
              <a:ext uri="{FF2B5EF4-FFF2-40B4-BE49-F238E27FC236}">
                <a16:creationId xmlns="" xmlns:a16="http://schemas.microsoft.com/office/drawing/2014/main" id="{A61E57E2-B106-48FA-AEA6-DBBEC00E6CF7}"/>
              </a:ext>
            </a:extLst>
          </p:cNvPr>
          <p:cNvSpPr txBox="1"/>
          <p:nvPr/>
        </p:nvSpPr>
        <p:spPr>
          <a:xfrm>
            <a:off x="292258" y="4222262"/>
            <a:ext cx="8394542" cy="253915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spcAft>
                <a:spcPts val="600"/>
              </a:spcAft>
              <a:buFont typeface="Wingdings" panose="05000000000000000000" pitchFamily="2" charset="2"/>
              <a:buChar char="§"/>
            </a:pPr>
            <a:r>
              <a:rPr lang="en-US" sz="1600" dirty="0">
                <a:solidFill>
                  <a:srgbClr val="10394B"/>
                </a:solidFill>
                <a:latin typeface="Gill Sans MT" panose="020B0502020104020203" pitchFamily="34" charset="0"/>
              </a:rPr>
              <a:t>We would like to acknowledge the South African National Department of Health for their support throughout conducting this study</a:t>
            </a:r>
            <a:r>
              <a:rPr lang="en-US" sz="1600" dirty="0" smtClean="0">
                <a:solidFill>
                  <a:srgbClr val="10394B"/>
                </a:solidFill>
                <a:latin typeface="Gill Sans MT" panose="020B0502020104020203" pitchFamily="34" charset="0"/>
              </a:rPr>
              <a:t>.</a:t>
            </a:r>
            <a:endParaRPr lang="en-US" sz="1600" dirty="0">
              <a:solidFill>
                <a:srgbClr val="10394B"/>
              </a:solidFill>
              <a:latin typeface="Gill Sans MT" panose="020B0502020104020203" pitchFamily="34" charset="0"/>
            </a:endParaRPr>
          </a:p>
          <a:p>
            <a:pPr marL="285750" indent="-285750">
              <a:spcAft>
                <a:spcPts val="600"/>
              </a:spcAft>
              <a:buFont typeface="Wingdings" panose="05000000000000000000" pitchFamily="2" charset="2"/>
              <a:buChar char="§"/>
            </a:pPr>
            <a:r>
              <a:rPr lang="en-US" sz="1600" dirty="0">
                <a:solidFill>
                  <a:srgbClr val="10394B"/>
                </a:solidFill>
                <a:latin typeface="Gill Sans MT" panose="020B0502020104020203" pitchFamily="34" charset="0"/>
              </a:rPr>
              <a:t>We would like to acknowledge Wits RHI, ANOVA Health for Men, North Star Alliance, TB HIV Care, PHRU, Out Ten 81for allowing access to the sites and to the providers and clients who participated in </a:t>
            </a:r>
            <a:r>
              <a:rPr lang="en-US" sz="1600" dirty="0" smtClean="0">
                <a:solidFill>
                  <a:srgbClr val="10394B"/>
                </a:solidFill>
                <a:latin typeface="Gill Sans MT" panose="020B0502020104020203" pitchFamily="34" charset="0"/>
              </a:rPr>
              <a:t>the study.</a:t>
            </a:r>
            <a:endParaRPr lang="en-US" sz="1600" dirty="0">
              <a:solidFill>
                <a:srgbClr val="10394B"/>
              </a:solidFill>
              <a:latin typeface="Gill Sans MT" panose="020B0502020104020203" pitchFamily="34" charset="0"/>
            </a:endParaRPr>
          </a:p>
          <a:p>
            <a:pPr marL="285750" indent="-285750">
              <a:spcAft>
                <a:spcPts val="600"/>
              </a:spcAft>
              <a:buFont typeface="Wingdings" panose="05000000000000000000" pitchFamily="2" charset="2"/>
              <a:buChar char="§"/>
            </a:pPr>
            <a:r>
              <a:rPr lang="en-US" sz="1600" dirty="0">
                <a:solidFill>
                  <a:srgbClr val="10394B"/>
                </a:solidFill>
                <a:latin typeface="Gill Sans MT" panose="020B0502020104020203" pitchFamily="34" charset="0"/>
              </a:rPr>
              <a:t>We would like to acknowledge the data collectors who were contracted from Freshly Ground Insights (FGI), as well as FGI leadership</a:t>
            </a:r>
            <a:r>
              <a:rPr lang="en-US" sz="1600" dirty="0" smtClean="0">
                <a:solidFill>
                  <a:srgbClr val="10394B"/>
                </a:solidFill>
                <a:latin typeface="Gill Sans MT" panose="020B0502020104020203" pitchFamily="34" charset="0"/>
              </a:rPr>
              <a:t>.</a:t>
            </a:r>
            <a:endParaRPr lang="en-US" sz="1600" dirty="0">
              <a:solidFill>
                <a:srgbClr val="10394B"/>
              </a:solidFill>
              <a:latin typeface="Gill Sans MT" panose="020B0502020104020203" pitchFamily="34" charset="0"/>
            </a:endParaRPr>
          </a:p>
          <a:p>
            <a:pPr marL="285750" indent="-285750">
              <a:spcAft>
                <a:spcPts val="600"/>
              </a:spcAft>
              <a:buFont typeface="Wingdings" panose="05000000000000000000" pitchFamily="2" charset="2"/>
              <a:buChar char="§"/>
            </a:pPr>
            <a:r>
              <a:rPr lang="en-US" sz="1600" dirty="0">
                <a:solidFill>
                  <a:srgbClr val="10394B"/>
                </a:solidFill>
                <a:latin typeface="Gill Sans MT" panose="020B0502020104020203" pitchFamily="34" charset="0"/>
              </a:rPr>
              <a:t>We would like to acknowledge the ACCESS study team from Wits RHI, Prevention Market Manager (AVAC-CHAI) and FHI 360</a:t>
            </a:r>
            <a:r>
              <a:rPr lang="en-US" sz="1600" dirty="0" smtClean="0">
                <a:solidFill>
                  <a:srgbClr val="10394B"/>
                </a:solidFill>
                <a:latin typeface="Gill Sans MT" panose="020B0502020104020203" pitchFamily="34" charset="0"/>
              </a:rPr>
              <a:t>.</a:t>
            </a:r>
            <a:endParaRPr lang="en-US" sz="1600" dirty="0">
              <a:solidFill>
                <a:srgbClr val="10394B"/>
              </a:solidFill>
              <a:latin typeface="Gill Sans MT" panose="020B0502020104020203" pitchFamily="34" charset="0"/>
            </a:endParaRPr>
          </a:p>
        </p:txBody>
      </p:sp>
    </p:spTree>
    <p:extLst>
      <p:ext uri="{BB962C8B-B14F-4D97-AF65-F5344CB8AC3E}">
        <p14:creationId xmlns:p14="http://schemas.microsoft.com/office/powerpoint/2010/main" val="3166122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8312024-91F9-4B5C-A5CC-E66C8DAEC0A7}" type="slidenum">
              <a:rPr lang="en-US" smtClean="0"/>
              <a:pPr>
                <a:defRPr/>
              </a:pPr>
              <a:t>17</a:t>
            </a:fld>
            <a:endParaRPr lang="en-US" dirty="0"/>
          </a:p>
        </p:txBody>
      </p:sp>
      <p:sp>
        <p:nvSpPr>
          <p:cNvPr id="46" name="TextBox 45"/>
          <p:cNvSpPr txBox="1"/>
          <p:nvPr/>
        </p:nvSpPr>
        <p:spPr>
          <a:xfrm rot="16200000">
            <a:off x="7923438" y="2004118"/>
            <a:ext cx="1526723" cy="307777"/>
          </a:xfrm>
          <a:prstGeom prst="rect">
            <a:avLst/>
          </a:prstGeom>
          <a:noFill/>
        </p:spPr>
        <p:txBody>
          <a:bodyPr wrap="square" rtlCol="0">
            <a:spAutoFit/>
          </a:bodyPr>
          <a:lstStyle/>
          <a:p>
            <a:r>
              <a:rPr lang="en-ZA" sz="1400" b="1" dirty="0">
                <a:solidFill>
                  <a:schemeClr val="bg1"/>
                </a:solidFill>
              </a:rPr>
              <a:t>COUNSELLING</a:t>
            </a:r>
            <a:endParaRPr lang="en-ZA" b="1" dirty="0">
              <a:solidFill>
                <a:schemeClr val="bg1"/>
              </a:solidFill>
            </a:endParaRPr>
          </a:p>
        </p:txBody>
      </p:sp>
      <p:sp>
        <p:nvSpPr>
          <p:cNvPr id="47" name="TextBox 46"/>
          <p:cNvSpPr txBox="1"/>
          <p:nvPr/>
        </p:nvSpPr>
        <p:spPr>
          <a:xfrm rot="18900000">
            <a:off x="6750507" y="4078118"/>
            <a:ext cx="1044000" cy="230832"/>
          </a:xfrm>
          <a:prstGeom prst="rect">
            <a:avLst/>
          </a:prstGeom>
          <a:noFill/>
        </p:spPr>
        <p:txBody>
          <a:bodyPr wrap="square" rtlCol="0">
            <a:spAutoFit/>
          </a:bodyPr>
          <a:lstStyle/>
          <a:p>
            <a:r>
              <a:rPr lang="en-ZA" sz="900" b="1" dirty="0">
                <a:solidFill>
                  <a:schemeClr val="bg1"/>
                </a:solidFill>
              </a:rPr>
              <a:t>COUNSELLING</a:t>
            </a:r>
            <a:endParaRPr lang="en-ZA" sz="1050" b="1" dirty="0">
              <a:solidFill>
                <a:schemeClr val="bg1"/>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9585" b="33462"/>
          <a:stretch/>
        </p:blipFill>
        <p:spPr>
          <a:xfrm>
            <a:off x="161764" y="1844823"/>
            <a:ext cx="8820472" cy="2304257"/>
          </a:xfrm>
          <a:prstGeom prst="rect">
            <a:avLst/>
          </a:prstGeom>
        </p:spPr>
      </p:pic>
      <p:cxnSp>
        <p:nvCxnSpPr>
          <p:cNvPr id="9" name="Straight Connector 8"/>
          <p:cNvCxnSpPr/>
          <p:nvPr/>
        </p:nvCxnSpPr>
        <p:spPr>
          <a:xfrm>
            <a:off x="179512" y="4941168"/>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03848" y="4653136"/>
            <a:ext cx="5184923" cy="523220"/>
          </a:xfrm>
          <a:prstGeom prst="rect">
            <a:avLst/>
          </a:prstGeom>
          <a:solidFill>
            <a:schemeClr val="bg1"/>
          </a:solidFill>
          <a:ln>
            <a:solidFill>
              <a:srgbClr val="002060"/>
            </a:solidFill>
          </a:ln>
        </p:spPr>
        <p:txBody>
          <a:bodyPr wrap="square" rtlCol="0">
            <a:spAutoFit/>
          </a:bodyPr>
          <a:lstStyle/>
          <a:p>
            <a:pPr algn="ctr" eaLnBrk="0" hangingPunct="0">
              <a:spcAft>
                <a:spcPts val="600"/>
              </a:spcAft>
            </a:pPr>
            <a:r>
              <a:rPr lang="en-GB" sz="1400"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FOR FURTHER INFORMATION, CONTACT THE PRESENTER, </a:t>
            </a:r>
            <a:br>
              <a:rPr lang="en-GB" sz="1400"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br>
            <a:r>
              <a:rPr lang="en-GB" sz="1400" dirty="0" smtClean="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DIANTHA PILLAY AT: </a:t>
            </a:r>
            <a:r>
              <a:rPr lang="en-GB" sz="1400" dirty="0" smtClean="0">
                <a:latin typeface="Calibri" panose="020F0502020204030204" pitchFamily="34" charset="0"/>
                <a:ea typeface="Times New Roman" panose="02020603050405020304" pitchFamily="18" charset="0"/>
                <a:cs typeface="Times New Roman" panose="02020603050405020304" pitchFamily="18" charset="0"/>
                <a:hlinkClick r:id="rId4"/>
              </a:rPr>
              <a:t>DPILLAY@WRHI.AC.ZA</a:t>
            </a:r>
            <a:endParaRPr lang="en-GB" sz="1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itle 1"/>
          <p:cNvSpPr txBox="1">
            <a:spLocks/>
          </p:cNvSpPr>
          <p:nvPr/>
        </p:nvSpPr>
        <p:spPr>
          <a:xfrm>
            <a:off x="323528" y="149448"/>
            <a:ext cx="874871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Thank you for your attention</a:t>
            </a:r>
            <a:endPar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4764570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10" y="0"/>
            <a:ext cx="5014284" cy="3342856"/>
          </a:xfrm>
          <a:prstGeom prst="rect">
            <a:avLst/>
          </a:prstGeom>
        </p:spPr>
      </p:pic>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0" name="think-cell Slide" r:id="rId6" imgW="270" imgH="270" progId="TCLayout.ActiveDocument.1">
                  <p:embed/>
                </p:oleObj>
              </mc:Choice>
              <mc:Fallback>
                <p:oleObj name="think-cell Slide" r:id="rId6" imgW="270" imgH="270"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2</a:t>
            </a:fld>
            <a:endParaRPr lang="en-US" sz="1200" dirty="0">
              <a:latin typeface="Calibri" panose="020F0502020204030204" pitchFamily="34" charset="0"/>
              <a:cs typeface="Arial" panose="020B0604020202020204" pitchFamily="34" charset="0"/>
            </a:endParaRPr>
          </a:p>
        </p:txBody>
      </p:sp>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3780" r="24954"/>
          <a:stretch/>
        </p:blipFill>
        <p:spPr>
          <a:xfrm>
            <a:off x="5364089" y="3287858"/>
            <a:ext cx="3816424" cy="3570142"/>
          </a:xfrm>
          <a:prstGeom prst="rect">
            <a:avLst/>
          </a:prstGeom>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510" y="3273600"/>
            <a:ext cx="5376598" cy="3584400"/>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l="7596" r="8844"/>
          <a:stretch/>
        </p:blipFill>
        <p:spPr>
          <a:xfrm>
            <a:off x="4864642" y="-126374"/>
            <a:ext cx="4279358" cy="3414232"/>
          </a:xfrm>
          <a:prstGeom prst="rect">
            <a:avLst/>
          </a:prstGeom>
        </p:spPr>
      </p:pic>
      <p:sp>
        <p:nvSpPr>
          <p:cNvPr id="2" name="TextBox 1"/>
          <p:cNvSpPr txBox="1"/>
          <p:nvPr/>
        </p:nvSpPr>
        <p:spPr>
          <a:xfrm>
            <a:off x="287660" y="149731"/>
            <a:ext cx="6156548" cy="830997"/>
          </a:xfrm>
          <a:prstGeom prst="rect">
            <a:avLst/>
          </a:prstGeom>
          <a:solidFill>
            <a:srgbClr val="002060"/>
          </a:solidFill>
        </p:spPr>
        <p:txBody>
          <a:bodyPr wrap="square" rtlCol="0">
            <a:spAutoFit/>
          </a:bodyPr>
          <a:lstStyle/>
          <a:p>
            <a:r>
              <a:rPr lang="en-ZA" sz="4800" b="1" dirty="0" smtClean="0">
                <a:solidFill>
                  <a:schemeClr val="bg1"/>
                </a:solidFill>
              </a:rPr>
              <a:t>CONFLICT OF INTEREST</a:t>
            </a:r>
            <a:endParaRPr lang="en-ZA" sz="4800" b="1" dirty="0">
              <a:solidFill>
                <a:schemeClr val="bg1"/>
              </a:solidFill>
            </a:endParaRPr>
          </a:p>
        </p:txBody>
      </p:sp>
      <p:sp>
        <p:nvSpPr>
          <p:cNvPr id="37" name="TextBox 36"/>
          <p:cNvSpPr txBox="1"/>
          <p:nvPr/>
        </p:nvSpPr>
        <p:spPr>
          <a:xfrm>
            <a:off x="287660" y="2486200"/>
            <a:ext cx="6156548" cy="1569660"/>
          </a:xfrm>
          <a:prstGeom prst="rect">
            <a:avLst/>
          </a:prstGeom>
          <a:solidFill>
            <a:srgbClr val="002060"/>
          </a:solidFill>
        </p:spPr>
        <p:txBody>
          <a:bodyPr wrap="square" rtlCol="0">
            <a:spAutoFit/>
          </a:bodyPr>
          <a:lstStyle/>
          <a:p>
            <a:r>
              <a:rPr lang="en-ZA" sz="2400" dirty="0" smtClean="0">
                <a:solidFill>
                  <a:schemeClr val="bg1"/>
                </a:solidFill>
                <a:latin typeface="Calibri" panose="020F0502020204030204" pitchFamily="34" charset="0"/>
                <a:ea typeface="MS Mincho" panose="02020609040205080304" pitchFamily="49" charset="-128"/>
                <a:cs typeface="Times New Roman" panose="02020603050405020304" pitchFamily="18" charset="0"/>
              </a:rPr>
              <a:t>The author and co-authors of this presentation declare that no conflict of interest exists with regards to the development, conduct or analysis of this research</a:t>
            </a:r>
            <a:endParaRPr lang="en-ZA" sz="2400" dirty="0">
              <a:solidFill>
                <a:schemeClr val="bg1"/>
              </a:solidFill>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18195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3</a:t>
            </a:fld>
            <a:endParaRPr lang="en-US" sz="1200" dirty="0">
              <a:latin typeface="Calibri" panose="020F0502020204030204" pitchFamily="34" charset="0"/>
              <a:cs typeface="Arial" panose="020B0604020202020204" pitchFamily="34" charset="0"/>
            </a:endParaRPr>
          </a:p>
        </p:txBody>
      </p:sp>
      <p:sp>
        <p:nvSpPr>
          <p:cNvPr id="27" name="TextBox 26"/>
          <p:cNvSpPr txBox="1"/>
          <p:nvPr/>
        </p:nvSpPr>
        <p:spPr>
          <a:xfrm>
            <a:off x="6084168" y="1346596"/>
            <a:ext cx="2854623" cy="3384000"/>
          </a:xfrm>
          <a:prstGeom prst="rect">
            <a:avLst/>
          </a:prstGeom>
          <a:solidFill>
            <a:schemeClr val="bg1"/>
          </a:solidFill>
          <a:ln>
            <a:solidFill>
              <a:srgbClr val="002060"/>
            </a:solidFill>
          </a:ln>
        </p:spPr>
        <p:txBody>
          <a:bodyPr wrap="square" rtlCol="0" anchor="ctr" anchorCtr="0">
            <a:spAutoFit/>
          </a:bodyPr>
          <a:lstStyle/>
          <a:p>
            <a:pPr algn="ctr"/>
            <a:r>
              <a:rPr lang="en-ZA" sz="2600" b="1" dirty="0">
                <a:solidFill>
                  <a:schemeClr val="tx1">
                    <a:lumMod val="85000"/>
                    <a:lumOff val="15000"/>
                  </a:schemeClr>
                </a:solidFill>
              </a:rPr>
              <a:t>Collaborative effort between OPTIONS (Wits RHI) and Prevention Market Manager in support of NDoH PrEP roll-out</a:t>
            </a:r>
          </a:p>
        </p:txBody>
      </p:sp>
      <p:sp>
        <p:nvSpPr>
          <p:cNvPr id="37" name="TextBox 36"/>
          <p:cNvSpPr txBox="1"/>
          <p:nvPr/>
        </p:nvSpPr>
        <p:spPr>
          <a:xfrm>
            <a:off x="317971" y="1167223"/>
            <a:ext cx="5982221" cy="3785652"/>
          </a:xfrm>
          <a:prstGeom prst="rect">
            <a:avLst/>
          </a:prstGeom>
          <a:noFill/>
        </p:spPr>
        <p:txBody>
          <a:bodyPr wrap="square" rtlCol="0">
            <a:spAutoFit/>
          </a:bodyPr>
          <a:lstStyle/>
          <a:p>
            <a:r>
              <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A</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dvancing PrEP: </a:t>
            </a:r>
            <a:r>
              <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C</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omprehensive and </a:t>
            </a:r>
            <a:r>
              <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C</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ombined Operations Research of </a:t>
            </a:r>
            <a:r>
              <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S</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ervices for </a:t>
            </a:r>
            <a: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
            </a:r>
            <a:b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br>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S</a:t>
            </a:r>
            <a: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ex </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workers and men </a:t>
            </a:r>
            <a: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
            </a:r>
            <a:b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br>
            <a:r>
              <a:rPr lang="en-ZA" sz="4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who </a:t>
            </a:r>
            <a:r>
              <a:rPr lang="en-ZA" sz="4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have sex with men</a:t>
            </a:r>
          </a:p>
        </p:txBody>
      </p:sp>
      <p:pic>
        <p:nvPicPr>
          <p:cNvPr id="5" name="Picture 4"/>
          <p:cNvPicPr>
            <a:picLocks noChangeAspect="1"/>
          </p:cNvPicPr>
          <p:nvPr/>
        </p:nvPicPr>
        <p:blipFill>
          <a:blip r:embed="rId7"/>
          <a:stretch>
            <a:fillRect/>
          </a:stretch>
        </p:blipFill>
        <p:spPr>
          <a:xfrm>
            <a:off x="107504" y="5329087"/>
            <a:ext cx="3164354" cy="1141508"/>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4208" y="5223399"/>
            <a:ext cx="2448721" cy="1352885"/>
          </a:xfrm>
          <a:prstGeom prst="rect">
            <a:avLst/>
          </a:prstGeom>
        </p:spPr>
      </p:pic>
      <p:pic>
        <p:nvPicPr>
          <p:cNvPr id="10" name="Picture 9"/>
          <p:cNvPicPr>
            <a:picLocks noChangeAspect="1"/>
          </p:cNvPicPr>
          <p:nvPr/>
        </p:nvPicPr>
        <p:blipFill>
          <a:blip r:embed="rId9"/>
          <a:stretch>
            <a:fillRect/>
          </a:stretch>
        </p:blipFill>
        <p:spPr>
          <a:xfrm>
            <a:off x="3635896" y="5365330"/>
            <a:ext cx="2152393" cy="1069022"/>
          </a:xfrm>
          <a:prstGeom prst="rect">
            <a:avLst/>
          </a:prstGeom>
        </p:spPr>
      </p:pic>
      <p:sp>
        <p:nvSpPr>
          <p:cNvPr id="11" name="TextBox 10"/>
          <p:cNvSpPr txBox="1"/>
          <p:nvPr/>
        </p:nvSpPr>
        <p:spPr>
          <a:xfrm>
            <a:off x="287660" y="149731"/>
            <a:ext cx="6156548" cy="830997"/>
          </a:xfrm>
          <a:prstGeom prst="rect">
            <a:avLst/>
          </a:prstGeom>
          <a:noFill/>
        </p:spPr>
        <p:txBody>
          <a:bodyPr wrap="square" rtlCol="0">
            <a:spAutoFit/>
          </a:bodyPr>
          <a:lstStyle/>
          <a:p>
            <a:r>
              <a:rPr lang="en-ZA" sz="4800" b="1" dirty="0" smtClean="0">
                <a:solidFill>
                  <a:srgbClr val="002060"/>
                </a:solidFill>
              </a:rPr>
              <a:t>ACCESS:</a:t>
            </a:r>
            <a:endParaRPr lang="en-ZA" sz="4800" b="1" dirty="0">
              <a:solidFill>
                <a:srgbClr val="002060"/>
              </a:solidFill>
            </a:endParaRPr>
          </a:p>
        </p:txBody>
      </p:sp>
    </p:spTree>
    <p:extLst>
      <p:ext uri="{BB962C8B-B14F-4D97-AF65-F5344CB8AC3E}">
        <p14:creationId xmlns:p14="http://schemas.microsoft.com/office/powerpoint/2010/main" val="3652265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268452" y="3587294"/>
            <a:ext cx="3323269" cy="71353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1" name="Rectangle 30"/>
          <p:cNvSpPr/>
          <p:nvPr/>
        </p:nvSpPr>
        <p:spPr>
          <a:xfrm>
            <a:off x="257609" y="4850353"/>
            <a:ext cx="3323269" cy="1350078"/>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Rectangle 1"/>
          <p:cNvSpPr/>
          <p:nvPr/>
        </p:nvSpPr>
        <p:spPr>
          <a:xfrm>
            <a:off x="308027" y="2354843"/>
            <a:ext cx="3323269" cy="713531"/>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5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4</a:t>
            </a:fld>
            <a:endParaRPr lang="en-US" sz="1200" dirty="0">
              <a:latin typeface="Calibri" panose="020F0502020204030204" pitchFamily="34" charset="0"/>
              <a:cs typeface="Arial" panose="020B0604020202020204" pitchFamily="34" charset="0"/>
            </a:endParaRPr>
          </a:p>
        </p:txBody>
      </p:sp>
      <p:sp>
        <p:nvSpPr>
          <p:cNvPr id="13" name="Title 1"/>
          <p:cNvSpPr txBox="1">
            <a:spLocks/>
          </p:cNvSpPr>
          <p:nvPr/>
        </p:nvSpPr>
        <p:spPr>
          <a:xfrm>
            <a:off x="395288" y="1026794"/>
            <a:ext cx="8528088" cy="457990"/>
          </a:xfrm>
          <a:prstGeom prst="rect">
            <a:avLst/>
          </a:prstGeom>
          <a:solidFill>
            <a:srgbClr val="002060"/>
          </a:solidFill>
          <a:ln w="28575">
            <a:noFill/>
          </a:ln>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dirty="0">
                <a:solidFill>
                  <a:schemeClr val="bg1"/>
                </a:solidFill>
              </a:rPr>
              <a:t>South Africa: </a:t>
            </a:r>
            <a:r>
              <a:rPr lang="en-GB" sz="2200" dirty="0" smtClean="0">
                <a:solidFill>
                  <a:schemeClr val="bg1"/>
                </a:solidFill>
              </a:rPr>
              <a:t>June </a:t>
            </a:r>
            <a:r>
              <a:rPr lang="en-GB" sz="2200" dirty="0">
                <a:solidFill>
                  <a:schemeClr val="bg1"/>
                </a:solidFill>
              </a:rPr>
              <a:t>2016 </a:t>
            </a:r>
            <a:r>
              <a:rPr lang="en-GB" sz="2200" dirty="0" err="1">
                <a:solidFill>
                  <a:schemeClr val="bg1"/>
                </a:solidFill>
              </a:rPr>
              <a:t>PrEP</a:t>
            </a:r>
            <a:r>
              <a:rPr lang="en-GB" sz="2200" dirty="0">
                <a:solidFill>
                  <a:schemeClr val="bg1"/>
                </a:solidFill>
              </a:rPr>
              <a:t> Launch for </a:t>
            </a:r>
            <a:r>
              <a:rPr lang="en-GB" sz="2200" dirty="0" smtClean="0">
                <a:solidFill>
                  <a:schemeClr val="bg1"/>
                </a:solidFill>
              </a:rPr>
              <a:t>SW and April 2017 for MSM</a:t>
            </a:r>
            <a:endParaRPr lang="en-GB" sz="2200" dirty="0">
              <a:solidFill>
                <a:schemeClr val="bg1"/>
              </a:solidFill>
            </a:endParaRPr>
          </a:p>
        </p:txBody>
      </p:sp>
      <p:sp>
        <p:nvSpPr>
          <p:cNvPr id="18" name="Rectangle 17"/>
          <p:cNvSpPr/>
          <p:nvPr/>
        </p:nvSpPr>
        <p:spPr>
          <a:xfrm>
            <a:off x="3851920" y="1476778"/>
            <a:ext cx="5071456" cy="5211704"/>
          </a:xfrm>
          <a:prstGeom prst="rect">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 name="Picture 205" descr="Related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84582" y="2489251"/>
            <a:ext cx="4184959" cy="348281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bwMode="auto">
          <a:xfrm>
            <a:off x="7128323" y="1962707"/>
            <a:ext cx="3048000" cy="4763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050" b="1" i="0" u="none" strike="noStrike" cap="none" normalizeH="0" baseline="0" dirty="0">
                <a:ln>
                  <a:noFill/>
                </a:ln>
                <a:solidFill>
                  <a:schemeClr val="tx1"/>
                </a:solidFill>
                <a:effectLst/>
                <a:ea typeface="MS PGothic" pitchFamily="34" charset="-128"/>
                <a:cs typeface="MS PGothic" pitchFamily="34" charset="-128"/>
              </a:rPr>
              <a:t>NSA Hoedspruit</a:t>
            </a:r>
            <a:r>
              <a:rPr kumimoji="0" lang="en-ZA" sz="1050" b="1" i="0" u="none" strike="noStrike" cap="none" normalizeH="0" dirty="0">
                <a:ln>
                  <a:noFill/>
                </a:ln>
                <a:solidFill>
                  <a:schemeClr val="tx1"/>
                </a:solidFill>
                <a:effectLst/>
                <a:ea typeface="MS PGothic" pitchFamily="34" charset="-128"/>
                <a:cs typeface="MS PGothic" pitchFamily="34" charset="-128"/>
              </a:rPr>
              <a:t> (Rural)</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050" b="1" baseline="0" dirty="0">
                <a:cs typeface="MS PGothic" pitchFamily="34" charset="-128"/>
              </a:rPr>
              <a:t>NSA Musina</a:t>
            </a:r>
            <a:r>
              <a:rPr lang="en-ZA" sz="1050" b="1" dirty="0">
                <a:cs typeface="MS PGothic" pitchFamily="34" charset="-128"/>
              </a:rPr>
              <a:t> (Rural)</a:t>
            </a:r>
            <a:endParaRPr kumimoji="0" lang="en-ZA" sz="1050" b="1" i="0" u="none" strike="noStrike" cap="none" normalizeH="0" baseline="0" dirty="0">
              <a:ln>
                <a:noFill/>
              </a:ln>
              <a:solidFill>
                <a:schemeClr val="tx1"/>
              </a:solidFill>
              <a:effectLst/>
              <a:ea typeface="MS PGothic" pitchFamily="34" charset="-128"/>
              <a:cs typeface="MS PGothic" pitchFamily="34" charset="-128"/>
            </a:endParaRPr>
          </a:p>
        </p:txBody>
      </p:sp>
      <p:sp>
        <p:nvSpPr>
          <p:cNvPr id="22" name="Rectangle 21"/>
          <p:cNvSpPr/>
          <p:nvPr/>
        </p:nvSpPr>
        <p:spPr bwMode="auto">
          <a:xfrm>
            <a:off x="4090789" y="2260887"/>
            <a:ext cx="1902752" cy="4763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050" b="1" i="0" u="none" strike="noStrike" cap="none" normalizeH="0" baseline="0" dirty="0">
                <a:ln>
                  <a:noFill/>
                </a:ln>
                <a:solidFill>
                  <a:schemeClr val="tx1"/>
                </a:solidFill>
                <a:effectLst/>
                <a:ea typeface="MS PGothic" pitchFamily="34" charset="-128"/>
                <a:cs typeface="MS PGothic" pitchFamily="34" charset="-128"/>
              </a:rPr>
              <a:t>PHRU Soweto (Peri-urban)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050" b="1" dirty="0">
                <a:cs typeface="MS PGothic" pitchFamily="34" charset="-128"/>
              </a:rPr>
              <a:t>WRHI Tshwane (Urban)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050" b="1" i="0" u="none" strike="noStrike" cap="none" normalizeH="0" baseline="0" dirty="0">
                <a:ln>
                  <a:noFill/>
                </a:ln>
                <a:solidFill>
                  <a:schemeClr val="tx1"/>
                </a:solidFill>
                <a:effectLst/>
                <a:ea typeface="MS PGothic" pitchFamily="34" charset="-128"/>
                <a:cs typeface="MS PGothic" pitchFamily="34" charset="-128"/>
              </a:rPr>
              <a:t>ANOVA Health4Men Yeoville (Urban)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050" b="1" dirty="0">
                <a:cs typeface="MS PGothic" pitchFamily="34" charset="-128"/>
              </a:rPr>
              <a:t>OUT Ten81 Pretoria (Urban)</a:t>
            </a:r>
            <a:endParaRPr kumimoji="0" lang="en-ZA" sz="1050" b="1" i="0" u="none" strike="noStrike" cap="none" normalizeH="0" baseline="0" dirty="0">
              <a:ln>
                <a:noFill/>
              </a:ln>
              <a:solidFill>
                <a:schemeClr val="tx1"/>
              </a:solidFill>
              <a:effectLst/>
              <a:ea typeface="MS PGothic" pitchFamily="34" charset="-128"/>
              <a:cs typeface="MS PGothic" pitchFamily="34" charset="-128"/>
            </a:endParaRPr>
          </a:p>
        </p:txBody>
      </p:sp>
      <p:sp>
        <p:nvSpPr>
          <p:cNvPr id="23" name="Rectangle 22"/>
          <p:cNvSpPr/>
          <p:nvPr/>
        </p:nvSpPr>
        <p:spPr bwMode="auto">
          <a:xfrm>
            <a:off x="7252117" y="5399365"/>
            <a:ext cx="1671259" cy="4763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050" b="1" i="0" u="none" strike="noStrike" cap="none" normalizeH="0" baseline="0" dirty="0">
                <a:ln>
                  <a:noFill/>
                </a:ln>
                <a:solidFill>
                  <a:schemeClr val="tx1"/>
                </a:solidFill>
                <a:effectLst/>
                <a:ea typeface="MS PGothic" pitchFamily="34" charset="-128"/>
                <a:cs typeface="MS PGothic" pitchFamily="34" charset="-128"/>
              </a:rPr>
              <a:t>THCA eThekwini (Urban)</a:t>
            </a:r>
          </a:p>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ZA" sz="1050" b="1" dirty="0">
                <a:cs typeface="MS PGothic" pitchFamily="34" charset="-128"/>
              </a:rPr>
              <a:t>THCA uMkhanyakude (Urban)</a:t>
            </a:r>
            <a:endParaRPr kumimoji="0" lang="en-ZA" sz="1050" b="1" i="0" u="none" strike="noStrike" cap="none" normalizeH="0" baseline="0" dirty="0">
              <a:ln>
                <a:noFill/>
              </a:ln>
              <a:solidFill>
                <a:schemeClr val="tx1"/>
              </a:solidFill>
              <a:effectLst/>
              <a:ea typeface="MS PGothic" pitchFamily="34" charset="-128"/>
              <a:cs typeface="MS PGothic" pitchFamily="34" charset="-128"/>
            </a:endParaRPr>
          </a:p>
        </p:txBody>
      </p:sp>
      <p:sp>
        <p:nvSpPr>
          <p:cNvPr id="24" name="Rectangle 23"/>
          <p:cNvSpPr/>
          <p:nvPr/>
        </p:nvSpPr>
        <p:spPr bwMode="auto">
          <a:xfrm>
            <a:off x="4139952" y="1582582"/>
            <a:ext cx="4131568" cy="47631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l" defTabSz="914400" rtl="0" eaLnBrk="0" fontAlgn="base" latinLnBrk="0" hangingPunct="0">
              <a:lnSpc>
                <a:spcPct val="100000"/>
              </a:lnSpc>
              <a:spcBef>
                <a:spcPct val="0"/>
              </a:spcBef>
              <a:spcAft>
                <a:spcPct val="0"/>
              </a:spcAft>
              <a:buClrTx/>
              <a:buSzTx/>
              <a:tabLst/>
            </a:pPr>
            <a:r>
              <a:rPr kumimoji="0" lang="en-ZA" sz="1600" b="1" u="none" strike="noStrike" cap="none" normalizeH="0" baseline="0" dirty="0">
                <a:ln>
                  <a:noFill/>
                </a:ln>
                <a:solidFill>
                  <a:schemeClr val="tx1"/>
                </a:solidFill>
                <a:effectLst/>
                <a:latin typeface="Calibri" panose="020F0502020204030204" pitchFamily="34" charset="0"/>
                <a:cs typeface="MS PGothic" pitchFamily="34" charset="-128"/>
              </a:rPr>
              <a:t>ACCESS was conducted at 9 sites across </a:t>
            </a:r>
            <a:r>
              <a:rPr kumimoji="0" lang="en-ZA" sz="1600" b="1" u="none" strike="noStrike" cap="none" normalizeH="0" baseline="0" dirty="0" smtClean="0">
                <a:ln>
                  <a:noFill/>
                </a:ln>
                <a:solidFill>
                  <a:schemeClr val="tx1"/>
                </a:solidFill>
                <a:effectLst/>
                <a:latin typeface="Calibri" panose="020F0502020204030204" pitchFamily="34" charset="0"/>
                <a:cs typeface="MS PGothic" pitchFamily="34" charset="-128"/>
              </a:rPr>
              <a:t/>
            </a:r>
            <a:br>
              <a:rPr kumimoji="0" lang="en-ZA" sz="1600" b="1" u="none" strike="noStrike" cap="none" normalizeH="0" baseline="0" dirty="0" smtClean="0">
                <a:ln>
                  <a:noFill/>
                </a:ln>
                <a:solidFill>
                  <a:schemeClr val="tx1"/>
                </a:solidFill>
                <a:effectLst/>
                <a:latin typeface="Calibri" panose="020F0502020204030204" pitchFamily="34" charset="0"/>
                <a:cs typeface="MS PGothic" pitchFamily="34" charset="-128"/>
              </a:rPr>
            </a:br>
            <a:r>
              <a:rPr kumimoji="0" lang="en-ZA" sz="1600" b="1" u="none" strike="noStrike" cap="none" normalizeH="0" baseline="0" dirty="0" smtClean="0">
                <a:ln>
                  <a:noFill/>
                </a:ln>
                <a:solidFill>
                  <a:schemeClr val="tx1"/>
                </a:solidFill>
                <a:effectLst/>
                <a:latin typeface="Calibri" panose="020F0502020204030204" pitchFamily="34" charset="0"/>
                <a:cs typeface="MS PGothic" pitchFamily="34" charset="-128"/>
              </a:rPr>
              <a:t>4 </a:t>
            </a:r>
            <a:r>
              <a:rPr kumimoji="0" lang="en-ZA" sz="1600" b="1" u="none" strike="noStrike" cap="none" normalizeH="0" baseline="0" dirty="0">
                <a:ln>
                  <a:noFill/>
                </a:ln>
                <a:solidFill>
                  <a:schemeClr val="tx1"/>
                </a:solidFill>
                <a:effectLst/>
                <a:latin typeface="Calibri" panose="020F0502020204030204" pitchFamily="34" charset="0"/>
                <a:cs typeface="MS PGothic" pitchFamily="34" charset="-128"/>
              </a:rPr>
              <a:t>provinces:</a:t>
            </a:r>
          </a:p>
        </p:txBody>
      </p:sp>
      <p:sp>
        <p:nvSpPr>
          <p:cNvPr id="25" name="Rectangle 24"/>
          <p:cNvSpPr/>
          <p:nvPr/>
        </p:nvSpPr>
        <p:spPr bwMode="auto">
          <a:xfrm>
            <a:off x="4085376" y="6200431"/>
            <a:ext cx="1951657" cy="37320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ZA" sz="1050" b="1" i="0" u="none" strike="noStrike" cap="none" normalizeH="0" baseline="0" dirty="0">
                <a:ln>
                  <a:noFill/>
                </a:ln>
                <a:solidFill>
                  <a:schemeClr val="tx1"/>
                </a:solidFill>
                <a:effectLst/>
                <a:ea typeface="MS PGothic" pitchFamily="34" charset="-128"/>
                <a:cs typeface="MS PGothic" pitchFamily="34" charset="-128"/>
              </a:rPr>
              <a:t>ANOVA Health4Men Woodstock (Urban)</a:t>
            </a:r>
          </a:p>
        </p:txBody>
      </p:sp>
      <p:cxnSp>
        <p:nvCxnSpPr>
          <p:cNvPr id="26" name="Straight Arrow Connector 25"/>
          <p:cNvCxnSpPr/>
          <p:nvPr/>
        </p:nvCxnSpPr>
        <p:spPr bwMode="auto">
          <a:xfrm flipV="1">
            <a:off x="7495136" y="2354843"/>
            <a:ext cx="363965" cy="233265"/>
          </a:xfrm>
          <a:prstGeom prst="straightConnector1">
            <a:avLst/>
          </a:prstGeom>
          <a:noFill/>
          <a:ln w="19050" cap="flat" cmpd="sng" algn="ctr">
            <a:solidFill>
              <a:schemeClr val="tx1"/>
            </a:solidFill>
            <a:prstDash val="sysDash"/>
            <a:round/>
            <a:headEnd type="none" w="med" len="med"/>
            <a:tailEnd type="triangle"/>
          </a:ln>
          <a:effectLst/>
        </p:spPr>
      </p:cxnSp>
      <p:cxnSp>
        <p:nvCxnSpPr>
          <p:cNvPr id="27" name="Straight Arrow Connector 26"/>
          <p:cNvCxnSpPr/>
          <p:nvPr/>
        </p:nvCxnSpPr>
        <p:spPr bwMode="auto">
          <a:xfrm>
            <a:off x="7629724" y="4536332"/>
            <a:ext cx="229377" cy="810127"/>
          </a:xfrm>
          <a:prstGeom prst="straightConnector1">
            <a:avLst/>
          </a:prstGeom>
          <a:noFill/>
          <a:ln w="19050" cap="flat" cmpd="sng" algn="ctr">
            <a:solidFill>
              <a:schemeClr val="tx1"/>
            </a:solidFill>
            <a:prstDash val="sysDash"/>
            <a:round/>
            <a:headEnd type="none" w="med" len="med"/>
            <a:tailEnd type="triangle"/>
          </a:ln>
          <a:effectLst/>
        </p:spPr>
      </p:cxnSp>
      <p:cxnSp>
        <p:nvCxnSpPr>
          <p:cNvPr id="28" name="Straight Arrow Connector 27"/>
          <p:cNvCxnSpPr/>
          <p:nvPr/>
        </p:nvCxnSpPr>
        <p:spPr bwMode="auto">
          <a:xfrm flipH="1" flipV="1">
            <a:off x="5796136" y="2657384"/>
            <a:ext cx="1455982" cy="937531"/>
          </a:xfrm>
          <a:prstGeom prst="straightConnector1">
            <a:avLst/>
          </a:prstGeom>
          <a:noFill/>
          <a:ln w="19050" cap="flat" cmpd="sng" algn="ctr">
            <a:solidFill>
              <a:schemeClr val="tx1"/>
            </a:solidFill>
            <a:prstDash val="sysDash"/>
            <a:round/>
            <a:headEnd type="none" w="med" len="med"/>
            <a:tailEnd type="triangle"/>
          </a:ln>
          <a:effectLst/>
        </p:spPr>
      </p:cxnSp>
      <p:cxnSp>
        <p:nvCxnSpPr>
          <p:cNvPr id="29" name="Straight Arrow Connector 28"/>
          <p:cNvCxnSpPr/>
          <p:nvPr/>
        </p:nvCxnSpPr>
        <p:spPr bwMode="auto">
          <a:xfrm flipH="1">
            <a:off x="4427984" y="5531281"/>
            <a:ext cx="375435" cy="669150"/>
          </a:xfrm>
          <a:prstGeom prst="straightConnector1">
            <a:avLst/>
          </a:prstGeom>
          <a:noFill/>
          <a:ln w="19050" cap="flat" cmpd="sng" algn="ctr">
            <a:solidFill>
              <a:schemeClr val="tx1"/>
            </a:solidFill>
            <a:prstDash val="sysDash"/>
            <a:round/>
            <a:headEnd type="none" w="med" len="med"/>
            <a:tailEnd type="triangle"/>
          </a:ln>
          <a:effectLst/>
        </p:spPr>
      </p:cxnSp>
      <p:sp>
        <p:nvSpPr>
          <p:cNvPr id="30" name="TextBox 29"/>
          <p:cNvSpPr txBox="1"/>
          <p:nvPr/>
        </p:nvSpPr>
        <p:spPr>
          <a:xfrm>
            <a:off x="287660" y="260648"/>
            <a:ext cx="8170540" cy="707886"/>
          </a:xfrm>
          <a:prstGeom prst="rect">
            <a:avLst/>
          </a:prstGeom>
          <a:noFill/>
        </p:spPr>
        <p:txBody>
          <a:bodyPr wrap="square" rtlCol="0">
            <a:spAutoFit/>
          </a:bodyPr>
          <a:lstStyle/>
          <a:p>
            <a:pPr algn="ctr"/>
            <a:r>
              <a:rPr lang="en-ZA" sz="4000" b="1" dirty="0" smtClean="0">
                <a:solidFill>
                  <a:srgbClr val="002060"/>
                </a:solidFill>
              </a:rPr>
              <a:t>Study background and site selection</a:t>
            </a:r>
            <a:endParaRPr lang="en-ZA" sz="4000" b="1" dirty="0">
              <a:solidFill>
                <a:srgbClr val="002060"/>
              </a:solidFill>
            </a:endParaRPr>
          </a:p>
        </p:txBody>
      </p:sp>
      <p:sp>
        <p:nvSpPr>
          <p:cNvPr id="32" name="Rectangle 31"/>
          <p:cNvSpPr/>
          <p:nvPr/>
        </p:nvSpPr>
        <p:spPr>
          <a:xfrm>
            <a:off x="251846" y="4884794"/>
            <a:ext cx="3290829" cy="1631216"/>
          </a:xfrm>
          <a:prstGeom prst="rect">
            <a:avLst/>
          </a:prstGeom>
        </p:spPr>
        <p:txBody>
          <a:bodyPr wrap="square">
            <a:spAutoFit/>
          </a:bodyPr>
          <a:lstStyle/>
          <a:p>
            <a:pPr>
              <a:spcAft>
                <a:spcPts val="1200"/>
              </a:spcAft>
            </a:pPr>
            <a:r>
              <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Operations research is needed to learn from national </a:t>
            </a:r>
            <a:r>
              <a:rPr lang="en-GB" b="1" dirty="0" err="1"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PrEP</a:t>
            </a:r>
            <a:r>
              <a:rPr lang="en-GB"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 </a:t>
            </a:r>
            <a:r>
              <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rollout and improve </a:t>
            </a:r>
            <a:r>
              <a:rPr lang="en-GB" b="1"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program implementation </a:t>
            </a:r>
          </a:p>
          <a:p>
            <a:pPr>
              <a:spcAft>
                <a:spcPts val="1200"/>
              </a:spcAft>
            </a:pPr>
            <a:endPar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34" name="Right Arrow 33"/>
          <p:cNvSpPr/>
          <p:nvPr/>
        </p:nvSpPr>
        <p:spPr>
          <a:xfrm rot="5400000">
            <a:off x="55655" y="1668787"/>
            <a:ext cx="912585" cy="48698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Rectangle 34"/>
          <p:cNvSpPr/>
          <p:nvPr/>
        </p:nvSpPr>
        <p:spPr>
          <a:xfrm>
            <a:off x="395288" y="2368574"/>
            <a:ext cx="3290829" cy="646331"/>
          </a:xfrm>
          <a:prstGeom prst="rect">
            <a:avLst/>
          </a:prstGeom>
        </p:spPr>
        <p:txBody>
          <a:bodyPr wrap="square">
            <a:spAutoFit/>
          </a:bodyPr>
          <a:lstStyle/>
          <a:p>
            <a:pPr>
              <a:spcAft>
                <a:spcPts val="1200"/>
              </a:spcAft>
            </a:pPr>
            <a:r>
              <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June 2017 – </a:t>
            </a:r>
            <a:r>
              <a:rPr lang="en-GB" b="1" dirty="0" err="1"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PrEP</a:t>
            </a:r>
            <a:r>
              <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 available at 16 facilities in 6 Provinces</a:t>
            </a:r>
          </a:p>
        </p:txBody>
      </p:sp>
      <p:sp>
        <p:nvSpPr>
          <p:cNvPr id="36" name="Right Arrow 35"/>
          <p:cNvSpPr/>
          <p:nvPr/>
        </p:nvSpPr>
        <p:spPr>
          <a:xfrm rot="5400000">
            <a:off x="248676" y="3088150"/>
            <a:ext cx="526541" cy="48698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p:cNvSpPr/>
          <p:nvPr/>
        </p:nvSpPr>
        <p:spPr>
          <a:xfrm>
            <a:off x="257609" y="3628998"/>
            <a:ext cx="3629095" cy="646331"/>
          </a:xfrm>
          <a:prstGeom prst="rect">
            <a:avLst/>
          </a:prstGeom>
        </p:spPr>
        <p:txBody>
          <a:bodyPr wrap="square">
            <a:spAutoFit/>
          </a:bodyPr>
          <a:lstStyle/>
          <a:p>
            <a:pPr>
              <a:spcAft>
                <a:spcPts val="1200"/>
              </a:spcAft>
            </a:pPr>
            <a:r>
              <a:rPr lang="en-GB"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9 facilities selected for operations research</a:t>
            </a:r>
          </a:p>
        </p:txBody>
      </p:sp>
      <p:sp>
        <p:nvSpPr>
          <p:cNvPr id="39" name="Right Arrow 38"/>
          <p:cNvSpPr/>
          <p:nvPr/>
        </p:nvSpPr>
        <p:spPr>
          <a:xfrm rot="5400000">
            <a:off x="248676" y="4341028"/>
            <a:ext cx="526541" cy="48698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65883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5924104" y="3928734"/>
            <a:ext cx="2242167" cy="1915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9" name="Rectangle 38"/>
          <p:cNvSpPr/>
          <p:nvPr/>
        </p:nvSpPr>
        <p:spPr>
          <a:xfrm>
            <a:off x="3274796" y="3928734"/>
            <a:ext cx="2242167" cy="191509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697649" y="3934910"/>
            <a:ext cx="2242167" cy="190892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8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323528" y="149448"/>
            <a:ext cx="874871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Study Objectives &amp; Methodology</a:t>
            </a:r>
            <a:endPar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5</a:t>
            </a:fld>
            <a:endParaRPr lang="en-US" sz="1200" dirty="0">
              <a:latin typeface="Calibri" panose="020F0502020204030204" pitchFamily="34" charset="0"/>
              <a:cs typeface="Arial" panose="020B0604020202020204" pitchFamily="34" charset="0"/>
            </a:endParaRPr>
          </a:p>
        </p:txBody>
      </p:sp>
      <p:sp>
        <p:nvSpPr>
          <p:cNvPr id="27" name="TextBox 26"/>
          <p:cNvSpPr txBox="1"/>
          <p:nvPr/>
        </p:nvSpPr>
        <p:spPr>
          <a:xfrm>
            <a:off x="760334" y="4150706"/>
            <a:ext cx="2116797" cy="1477328"/>
          </a:xfrm>
          <a:prstGeom prst="rect">
            <a:avLst/>
          </a:prstGeom>
          <a:noFill/>
        </p:spPr>
        <p:txBody>
          <a:bodyPr wrap="square" rtlCol="0">
            <a:spAutoFit/>
          </a:bodyPr>
          <a:lstStyle/>
          <a:p>
            <a:pPr algn="ctr"/>
            <a:r>
              <a:rPr lang="en-ZA" dirty="0">
                <a:solidFill>
                  <a:schemeClr val="bg1"/>
                </a:solidFill>
                <a:latin typeface="Calibri" panose="020F0502020204030204" pitchFamily="34" charset="0"/>
              </a:rPr>
              <a:t>Examine factors affecting clients’ decision to initiate, continue, and/or stop PrEP use</a:t>
            </a:r>
          </a:p>
        </p:txBody>
      </p:sp>
      <p:sp>
        <p:nvSpPr>
          <p:cNvPr id="9" name="Rectangle 8"/>
          <p:cNvSpPr/>
          <p:nvPr/>
        </p:nvSpPr>
        <p:spPr>
          <a:xfrm>
            <a:off x="1187623" y="1244482"/>
            <a:ext cx="902042" cy="400110"/>
          </a:xfrm>
          <a:prstGeom prst="rect">
            <a:avLst/>
          </a:prstGeom>
        </p:spPr>
        <p:txBody>
          <a:bodyPr wrap="none">
            <a:spAutoFit/>
          </a:bodyPr>
          <a:lstStyle/>
          <a:p>
            <a:r>
              <a:rPr lang="en-ZA" sz="2000" b="1" i="1" dirty="0">
                <a:latin typeface="Calibri" panose="020F0502020204030204" pitchFamily="34" charset="0"/>
              </a:rPr>
              <a:t>Clients</a:t>
            </a:r>
            <a:endParaRPr lang="en-ZA" sz="2000" i="1" dirty="0"/>
          </a:p>
        </p:txBody>
      </p:sp>
      <p:cxnSp>
        <p:nvCxnSpPr>
          <p:cNvPr id="11" name="Straight Connector 10"/>
          <p:cNvCxnSpPr/>
          <p:nvPr/>
        </p:nvCxnSpPr>
        <p:spPr>
          <a:xfrm>
            <a:off x="1711324" y="1706147"/>
            <a:ext cx="0" cy="409760"/>
          </a:xfrm>
          <a:prstGeom prst="line">
            <a:avLst/>
          </a:prstGeom>
          <a:ln>
            <a:solidFill>
              <a:srgbClr val="002060"/>
            </a:solidFill>
            <a:headEnd type="oval"/>
          </a:ln>
        </p:spPr>
        <p:style>
          <a:lnRef idx="3">
            <a:schemeClr val="accent3"/>
          </a:lnRef>
          <a:fillRef idx="0">
            <a:schemeClr val="accent3"/>
          </a:fillRef>
          <a:effectRef idx="2">
            <a:schemeClr val="accent3"/>
          </a:effectRef>
          <a:fontRef idx="minor">
            <a:schemeClr val="tx1"/>
          </a:fontRef>
        </p:style>
      </p:cxnSp>
      <p:cxnSp>
        <p:nvCxnSpPr>
          <p:cNvPr id="32" name="Straight Connector 31"/>
          <p:cNvCxnSpPr/>
          <p:nvPr/>
        </p:nvCxnSpPr>
        <p:spPr>
          <a:xfrm>
            <a:off x="1711324" y="3518974"/>
            <a:ext cx="0" cy="409760"/>
          </a:xfrm>
          <a:prstGeom prst="line">
            <a:avLst/>
          </a:prstGeom>
          <a:ln>
            <a:solidFill>
              <a:srgbClr val="002060"/>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cxnSp>
        <p:nvCxnSpPr>
          <p:cNvPr id="33" name="Straight Connector 32"/>
          <p:cNvCxnSpPr/>
          <p:nvPr/>
        </p:nvCxnSpPr>
        <p:spPr>
          <a:xfrm>
            <a:off x="4310016" y="1719795"/>
            <a:ext cx="0" cy="409760"/>
          </a:xfrm>
          <a:prstGeom prst="line">
            <a:avLst/>
          </a:prstGeom>
          <a:ln>
            <a:solidFill>
              <a:srgbClr val="002060"/>
            </a:solidFill>
            <a:headEnd type="oval"/>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4296368" y="3518974"/>
            <a:ext cx="0" cy="409760"/>
          </a:xfrm>
          <a:prstGeom prst="line">
            <a:avLst/>
          </a:prstGeom>
          <a:ln>
            <a:solidFill>
              <a:srgbClr val="002060"/>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35" name="TextBox 34"/>
          <p:cNvSpPr txBox="1"/>
          <p:nvPr/>
        </p:nvSpPr>
        <p:spPr>
          <a:xfrm>
            <a:off x="3315387" y="4009119"/>
            <a:ext cx="2160984" cy="1754326"/>
          </a:xfrm>
          <a:prstGeom prst="rect">
            <a:avLst/>
          </a:prstGeom>
          <a:noFill/>
        </p:spPr>
        <p:txBody>
          <a:bodyPr wrap="square" rtlCol="0">
            <a:spAutoFit/>
          </a:bodyPr>
          <a:lstStyle/>
          <a:p>
            <a:pPr algn="ctr"/>
            <a:r>
              <a:rPr lang="en-ZA" dirty="0">
                <a:solidFill>
                  <a:srgbClr val="00B0F0"/>
                </a:solidFill>
                <a:latin typeface="Calibri" panose="020F0502020204030204" pitchFamily="34" charset="0"/>
              </a:rPr>
              <a:t>Assess service provider knowledge, attitudes, and practiced behaviours around oral PrEP delivery</a:t>
            </a:r>
          </a:p>
        </p:txBody>
      </p:sp>
      <p:sp>
        <p:nvSpPr>
          <p:cNvPr id="13" name="Rectangle 12"/>
          <p:cNvSpPr/>
          <p:nvPr/>
        </p:nvSpPr>
        <p:spPr>
          <a:xfrm>
            <a:off x="2939816" y="1244482"/>
            <a:ext cx="2770752" cy="400110"/>
          </a:xfrm>
          <a:prstGeom prst="rect">
            <a:avLst/>
          </a:prstGeom>
        </p:spPr>
        <p:txBody>
          <a:bodyPr wrap="square">
            <a:spAutoFit/>
          </a:bodyPr>
          <a:lstStyle/>
          <a:p>
            <a:pPr algn="ctr"/>
            <a:r>
              <a:rPr lang="en-ZA" sz="2000" b="1" i="1" dirty="0">
                <a:solidFill>
                  <a:srgbClr val="00B0F0"/>
                </a:solidFill>
                <a:latin typeface="Calibri" panose="020F0502020204030204" pitchFamily="34" charset="0"/>
              </a:rPr>
              <a:t>Providers &amp; Systems</a:t>
            </a:r>
            <a:endParaRPr lang="en-ZA" sz="2000" i="1" dirty="0">
              <a:solidFill>
                <a:srgbClr val="00B0F0"/>
              </a:solidFill>
            </a:endParaRPr>
          </a:p>
        </p:txBody>
      </p:sp>
      <p:cxnSp>
        <p:nvCxnSpPr>
          <p:cNvPr id="43" name="Straight Connector 42"/>
          <p:cNvCxnSpPr/>
          <p:nvPr/>
        </p:nvCxnSpPr>
        <p:spPr>
          <a:xfrm>
            <a:off x="6973725" y="1719795"/>
            <a:ext cx="0" cy="409760"/>
          </a:xfrm>
          <a:prstGeom prst="line">
            <a:avLst/>
          </a:prstGeom>
          <a:ln>
            <a:solidFill>
              <a:srgbClr val="002060"/>
            </a:solidFill>
            <a:headEnd type="oval"/>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a:off x="6973725" y="3518974"/>
            <a:ext cx="0" cy="409760"/>
          </a:xfrm>
          <a:prstGeom prst="line">
            <a:avLst/>
          </a:prstGeom>
          <a:ln>
            <a:solidFill>
              <a:srgbClr val="002060"/>
            </a:solidFill>
            <a:prstDash val="sysDot"/>
            <a:headEnd type="none" w="med" len="med"/>
            <a:tailEnd type="none" w="med" len="med"/>
          </a:ln>
        </p:spPr>
        <p:style>
          <a:lnRef idx="3">
            <a:schemeClr val="accent3"/>
          </a:lnRef>
          <a:fillRef idx="0">
            <a:schemeClr val="accent3"/>
          </a:fillRef>
          <a:effectRef idx="2">
            <a:schemeClr val="accent3"/>
          </a:effectRef>
          <a:fontRef idx="minor">
            <a:schemeClr val="tx1"/>
          </a:fontRef>
        </p:style>
      </p:cxnSp>
      <p:sp>
        <p:nvSpPr>
          <p:cNvPr id="45" name="TextBox 44"/>
          <p:cNvSpPr txBox="1"/>
          <p:nvPr/>
        </p:nvSpPr>
        <p:spPr>
          <a:xfrm>
            <a:off x="6044471" y="4009119"/>
            <a:ext cx="2001432" cy="1754326"/>
          </a:xfrm>
          <a:prstGeom prst="rect">
            <a:avLst/>
          </a:prstGeom>
          <a:noFill/>
        </p:spPr>
        <p:txBody>
          <a:bodyPr wrap="square" rtlCol="0">
            <a:spAutoFit/>
          </a:bodyPr>
          <a:lstStyle/>
          <a:p>
            <a:pPr algn="ctr"/>
            <a:r>
              <a:rPr lang="en-ZA" dirty="0">
                <a:solidFill>
                  <a:srgbClr val="00B0F0"/>
                </a:solidFill>
                <a:latin typeface="Calibri" panose="020F0502020204030204" pitchFamily="34" charset="0"/>
              </a:rPr>
              <a:t>Examine the effectiveness of oral PrEP marketing and communication mechanisms</a:t>
            </a:r>
            <a:endParaRPr lang="en-US" dirty="0">
              <a:solidFill>
                <a:srgbClr val="00B0F0"/>
              </a:solidFill>
              <a:latin typeface="Calibri" panose="020F0502020204030204" pitchFamily="34" charset="0"/>
            </a:endParaRPr>
          </a:p>
        </p:txBody>
      </p:sp>
      <p:sp>
        <p:nvSpPr>
          <p:cNvPr id="21" name="Rectangle 20"/>
          <p:cNvSpPr/>
          <p:nvPr/>
        </p:nvSpPr>
        <p:spPr>
          <a:xfrm>
            <a:off x="5523718" y="1244482"/>
            <a:ext cx="2872718" cy="400110"/>
          </a:xfrm>
          <a:prstGeom prst="rect">
            <a:avLst/>
          </a:prstGeom>
        </p:spPr>
        <p:txBody>
          <a:bodyPr wrap="square">
            <a:spAutoFit/>
          </a:bodyPr>
          <a:lstStyle/>
          <a:p>
            <a:pPr algn="ctr"/>
            <a:r>
              <a:rPr lang="en-ZA" sz="2000" b="1" i="1" dirty="0">
                <a:solidFill>
                  <a:srgbClr val="00B0F0"/>
                </a:solidFill>
                <a:latin typeface="Calibri" panose="020F0502020204030204" pitchFamily="34" charset="0"/>
              </a:rPr>
              <a:t>Knowledge Sources</a:t>
            </a:r>
            <a:endParaRPr lang="en-ZA" sz="2000" i="1" dirty="0">
              <a:solidFill>
                <a:srgbClr val="00B0F0"/>
              </a:solidFill>
            </a:endParaRPr>
          </a:p>
        </p:txBody>
      </p:sp>
      <p:cxnSp>
        <p:nvCxnSpPr>
          <p:cNvPr id="31" name="Straight Connector 30"/>
          <p:cNvCxnSpPr/>
          <p:nvPr/>
        </p:nvCxnSpPr>
        <p:spPr>
          <a:xfrm>
            <a:off x="179512" y="6453336"/>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413301" y="6269250"/>
            <a:ext cx="3585212" cy="400110"/>
          </a:xfrm>
          <a:prstGeom prst="rect">
            <a:avLst/>
          </a:prstGeom>
          <a:solidFill>
            <a:schemeClr val="bg1"/>
          </a:solidFill>
          <a:ln>
            <a:solidFill>
              <a:srgbClr val="002060"/>
            </a:solidFill>
          </a:ln>
        </p:spPr>
        <p:txBody>
          <a:bodyPr wrap="none">
            <a:spAutoFit/>
          </a:bodyPr>
          <a:lstStyle/>
          <a:p>
            <a:r>
              <a:rPr lang="en-GB" sz="2000" dirty="0">
                <a:solidFill>
                  <a:srgbClr val="002060"/>
                </a:solidFill>
                <a:latin typeface="Calibri" panose="020F0502020204030204" pitchFamily="34" charset="0"/>
                <a:ea typeface="MS Mincho" panose="02020609040205080304" pitchFamily="49" charset="-128"/>
                <a:cs typeface="Times New Roman" panose="02020603050405020304" pitchFamily="18" charset="0"/>
              </a:rPr>
              <a:t>Cross-sectional descriptive study</a:t>
            </a:r>
            <a:endParaRPr lang="en-ZA" sz="2000" dirty="0">
              <a:solidFill>
                <a:srgbClr val="002060"/>
              </a:solidFill>
            </a:endParaRPr>
          </a:p>
        </p:txBody>
      </p:sp>
      <p:sp>
        <p:nvSpPr>
          <p:cNvPr id="14" name="Oval 13"/>
          <p:cNvSpPr/>
          <p:nvPr/>
        </p:nvSpPr>
        <p:spPr>
          <a:xfrm>
            <a:off x="1003429" y="2131315"/>
            <a:ext cx="1441701" cy="1441701"/>
          </a:xfrm>
          <a:prstGeom prst="ellipse">
            <a:avLst/>
          </a:prstGeom>
          <a:solidFill>
            <a:schemeClr val="bg1"/>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088" y="2249852"/>
            <a:ext cx="1907704" cy="1120065"/>
          </a:xfrm>
          <a:prstGeom prst="rect">
            <a:avLst/>
          </a:prstGeom>
        </p:spPr>
      </p:pic>
      <p:sp>
        <p:nvSpPr>
          <p:cNvPr id="36" name="Oval 35"/>
          <p:cNvSpPr/>
          <p:nvPr/>
        </p:nvSpPr>
        <p:spPr>
          <a:xfrm>
            <a:off x="3589165" y="2131315"/>
            <a:ext cx="1441701" cy="1441701"/>
          </a:xfrm>
          <a:prstGeom prst="ellipse">
            <a:avLst/>
          </a:prstGeom>
          <a:solidFill>
            <a:schemeClr val="bg1"/>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l="29785" r="28086"/>
          <a:stretch/>
        </p:blipFill>
        <p:spPr>
          <a:xfrm>
            <a:off x="3779912" y="2011929"/>
            <a:ext cx="1080120" cy="1505285"/>
          </a:xfrm>
          <a:prstGeom prst="rect">
            <a:avLst/>
          </a:prstGeom>
        </p:spPr>
      </p:pic>
      <p:sp>
        <p:nvSpPr>
          <p:cNvPr id="38" name="Oval 37"/>
          <p:cNvSpPr/>
          <p:nvPr/>
        </p:nvSpPr>
        <p:spPr>
          <a:xfrm>
            <a:off x="6252874" y="2131315"/>
            <a:ext cx="1441701" cy="1441701"/>
          </a:xfrm>
          <a:prstGeom prst="ellipse">
            <a:avLst/>
          </a:prstGeom>
          <a:solidFill>
            <a:schemeClr val="bg1"/>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152" y="2204864"/>
            <a:ext cx="1993841" cy="1170638"/>
          </a:xfrm>
          <a:prstGeom prst="rect">
            <a:avLst/>
          </a:prstGeom>
        </p:spPr>
      </p:pic>
    </p:spTree>
    <p:extLst>
      <p:ext uri="{BB962C8B-B14F-4D97-AF65-F5344CB8AC3E}">
        <p14:creationId xmlns:p14="http://schemas.microsoft.com/office/powerpoint/2010/main" val="418199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p:cNvSpPr/>
          <p:nvPr/>
        </p:nvSpPr>
        <p:spPr>
          <a:xfrm>
            <a:off x="6794338" y="3338472"/>
            <a:ext cx="694313" cy="694313"/>
          </a:xfrm>
          <a:prstGeom prst="ellipse">
            <a:avLst/>
          </a:prstGeom>
          <a:solidFill>
            <a:schemeClr val="bg1"/>
          </a:solidFill>
          <a:ln w="50800">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8" name="Oval 107"/>
          <p:cNvSpPr/>
          <p:nvPr/>
        </p:nvSpPr>
        <p:spPr>
          <a:xfrm>
            <a:off x="6794338" y="4252787"/>
            <a:ext cx="694313" cy="694313"/>
          </a:xfrm>
          <a:prstGeom prst="ellipse">
            <a:avLst/>
          </a:prstGeom>
          <a:solidFill>
            <a:schemeClr val="bg1"/>
          </a:solidFill>
          <a:ln w="50800">
            <a:solidFill>
              <a:srgbClr val="7030A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09" name="Oval 108"/>
          <p:cNvSpPr/>
          <p:nvPr/>
        </p:nvSpPr>
        <p:spPr>
          <a:xfrm>
            <a:off x="6794338" y="5146261"/>
            <a:ext cx="694313" cy="694313"/>
          </a:xfrm>
          <a:prstGeom prst="ellipse">
            <a:avLst/>
          </a:prstGeom>
          <a:solidFill>
            <a:schemeClr val="bg1"/>
          </a:solidFill>
          <a:ln w="508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82" name="Oval 81"/>
          <p:cNvSpPr/>
          <p:nvPr/>
        </p:nvSpPr>
        <p:spPr>
          <a:xfrm>
            <a:off x="1490352" y="4943384"/>
            <a:ext cx="770899" cy="770899"/>
          </a:xfrm>
          <a:prstGeom prst="ellipse">
            <a:avLst/>
          </a:prstGeom>
          <a:solidFill>
            <a:schemeClr val="bg1"/>
          </a:solidFill>
          <a:ln w="508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5" name="Rectangle 104"/>
          <p:cNvSpPr/>
          <p:nvPr/>
        </p:nvSpPr>
        <p:spPr>
          <a:xfrm>
            <a:off x="4743302" y="4233283"/>
            <a:ext cx="1516377" cy="733979"/>
          </a:xfrm>
          <a:prstGeom prst="rect">
            <a:avLst/>
          </a:prstGeom>
          <a:solidFill>
            <a:srgbClr val="002060"/>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22 Current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31 Past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a:t>
            </a:r>
            <a:r>
              <a:rPr lang="en-ZA" sz="1350" b="1" i="1" kern="0" dirty="0">
                <a:solidFill>
                  <a:schemeClr val="bg1"/>
                </a:solidFill>
                <a:latin typeface="Calibri" panose="020F0502020204030204"/>
              </a:rPr>
              <a:t>24</a:t>
            </a: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Never Users</a:t>
            </a:r>
          </a:p>
        </p:txBody>
      </p: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3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91430" y="6585636"/>
            <a:ext cx="626875" cy="272364"/>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6</a:t>
            </a:fld>
            <a:endParaRPr lang="en-US" sz="1200" dirty="0">
              <a:latin typeface="Calibri" panose="020F0502020204030204" pitchFamily="34" charset="0"/>
              <a:cs typeface="Arial" panose="020B0604020202020204" pitchFamily="34" charset="0"/>
            </a:endParaRPr>
          </a:p>
        </p:txBody>
      </p:sp>
      <p:sp>
        <p:nvSpPr>
          <p:cNvPr id="123" name="TextBox 122"/>
          <p:cNvSpPr txBox="1"/>
          <p:nvPr/>
        </p:nvSpPr>
        <p:spPr>
          <a:xfrm>
            <a:off x="125270" y="1628168"/>
            <a:ext cx="856330" cy="338554"/>
          </a:xfrm>
          <a:prstGeom prst="rect">
            <a:avLst/>
          </a:prstGeom>
          <a:solidFill>
            <a:srgbClr val="00B0F0"/>
          </a:solid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bg1"/>
                </a:solidFill>
                <a:effectLst/>
                <a:uLnTx/>
                <a:uFillTx/>
                <a:latin typeface="Calibri" panose="020F0502020204030204"/>
                <a:ea typeface="+mn-ea"/>
              </a:rPr>
              <a:t>9 SITES</a:t>
            </a:r>
            <a:endParaRPr kumimoji="0" lang="en-ZA" sz="1600" b="1" i="0" u="none" strike="noStrike" kern="0" cap="none" spc="0" normalizeH="0" baseline="0" noProof="0" dirty="0">
              <a:ln>
                <a:noFill/>
              </a:ln>
              <a:solidFill>
                <a:schemeClr val="bg1"/>
              </a:solidFill>
              <a:effectLst/>
              <a:uLnTx/>
              <a:uFillTx/>
              <a:latin typeface="Calibri" panose="020F0502020204030204"/>
              <a:ea typeface="+mn-ea"/>
            </a:endParaRPr>
          </a:p>
        </p:txBody>
      </p:sp>
      <p:cxnSp>
        <p:nvCxnSpPr>
          <p:cNvPr id="124" name="Straight Arrow Connector 123"/>
          <p:cNvCxnSpPr/>
          <p:nvPr/>
        </p:nvCxnSpPr>
        <p:spPr>
          <a:xfrm flipH="1">
            <a:off x="325819" y="2384674"/>
            <a:ext cx="258" cy="864000"/>
          </a:xfrm>
          <a:prstGeom prst="straightConnector1">
            <a:avLst/>
          </a:prstGeom>
          <a:noFill/>
          <a:ln w="50800" cap="flat" cmpd="sng" algn="ctr">
            <a:solidFill>
              <a:srgbClr val="002060"/>
            </a:solidFill>
            <a:prstDash val="solid"/>
            <a:miter lim="800000"/>
            <a:tailEnd type="triangle"/>
          </a:ln>
          <a:effectLst/>
        </p:spPr>
      </p:cxnSp>
      <p:sp>
        <p:nvSpPr>
          <p:cNvPr id="125" name="Rectangle 124"/>
          <p:cNvSpPr/>
          <p:nvPr/>
        </p:nvSpPr>
        <p:spPr>
          <a:xfrm>
            <a:off x="44272" y="2057001"/>
            <a:ext cx="8200136" cy="338554"/>
          </a:xfrm>
          <a:prstGeom prst="rect">
            <a:avLst/>
          </a:prstGeom>
          <a:ln>
            <a:solidFill>
              <a:srgbClr val="002060"/>
            </a:solid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600" b="1" i="0" u="none" strike="noStrike" kern="0" cap="none" spc="0" normalizeH="0" baseline="0" noProof="0" dirty="0" smtClean="0">
                <a:ln>
                  <a:noFill/>
                </a:ln>
                <a:solidFill>
                  <a:schemeClr val="tx1">
                    <a:lumMod val="85000"/>
                    <a:lumOff val="15000"/>
                  </a:schemeClr>
                </a:solidFill>
                <a:effectLst/>
                <a:uLnTx/>
                <a:uFillTx/>
                <a:latin typeface="Calibri" panose="020F0502020204030204"/>
                <a:ea typeface="+mn-ea"/>
              </a:rPr>
              <a:t>HIV negative</a:t>
            </a:r>
            <a:r>
              <a:rPr kumimoji="0" lang="en-ZA" sz="1600" b="1" i="0" u="none" strike="noStrike" kern="0" cap="none" spc="0" normalizeH="0" noProof="0" dirty="0" smtClean="0">
                <a:ln>
                  <a:noFill/>
                </a:ln>
                <a:solidFill>
                  <a:schemeClr val="tx1">
                    <a:lumMod val="85000"/>
                    <a:lumOff val="15000"/>
                  </a:schemeClr>
                </a:solidFill>
                <a:effectLst/>
                <a:uLnTx/>
                <a:uFillTx/>
                <a:latin typeface="Calibri" panose="020F0502020204030204"/>
                <a:ea typeface="+mn-ea"/>
              </a:rPr>
              <a:t> i</a:t>
            </a:r>
            <a:r>
              <a:rPr kumimoji="0" lang="en-ZA" sz="1600" b="1" i="0" u="none" strike="noStrike" kern="0" cap="none" spc="0" normalizeH="0" baseline="0" noProof="0" dirty="0" smtClean="0">
                <a:ln>
                  <a:noFill/>
                </a:ln>
                <a:solidFill>
                  <a:schemeClr val="tx1">
                    <a:lumMod val="85000"/>
                    <a:lumOff val="15000"/>
                  </a:schemeClr>
                </a:solidFill>
                <a:effectLst/>
                <a:uLnTx/>
                <a:uFillTx/>
                <a:latin typeface="Calibri" panose="020F0502020204030204"/>
                <a:ea typeface="+mn-ea"/>
              </a:rPr>
              <a:t>ndividuals </a:t>
            </a:r>
            <a:r>
              <a:rPr kumimoji="0" lang="en-ZA" sz="1600" b="1" i="0" u="none" strike="noStrike" kern="0" cap="none" spc="0" normalizeH="0" baseline="0" noProof="0" dirty="0">
                <a:ln>
                  <a:noFill/>
                </a:ln>
                <a:solidFill>
                  <a:schemeClr val="tx1">
                    <a:lumMod val="85000"/>
                    <a:lumOff val="15000"/>
                  </a:schemeClr>
                </a:solidFill>
                <a:effectLst/>
                <a:uLnTx/>
                <a:uFillTx/>
                <a:latin typeface="Calibri" panose="020F0502020204030204"/>
                <a:ea typeface="+mn-ea"/>
              </a:rPr>
              <a:t>accessing services </a:t>
            </a:r>
            <a:r>
              <a:rPr kumimoji="0" lang="en-ZA" sz="1600" b="1" i="0" u="none" strike="noStrike" kern="0" cap="none" spc="0" normalizeH="0" baseline="0" noProof="0" dirty="0" smtClean="0">
                <a:ln>
                  <a:noFill/>
                </a:ln>
                <a:solidFill>
                  <a:schemeClr val="tx1">
                    <a:lumMod val="85000"/>
                    <a:lumOff val="15000"/>
                  </a:schemeClr>
                </a:solidFill>
                <a:effectLst/>
                <a:uLnTx/>
                <a:uFillTx/>
                <a:latin typeface="Calibri" panose="020F0502020204030204"/>
                <a:ea typeface="+mn-ea"/>
              </a:rPr>
              <a:t>(</a:t>
            </a:r>
            <a:r>
              <a:rPr kumimoji="0" lang="en-ZA" sz="1600" b="1" i="0" u="none" strike="noStrike" kern="0" cap="none" spc="0" normalizeH="0" baseline="0" noProof="0" dirty="0">
                <a:ln>
                  <a:noFill/>
                </a:ln>
                <a:solidFill>
                  <a:schemeClr val="tx1">
                    <a:lumMod val="85000"/>
                    <a:lumOff val="15000"/>
                  </a:schemeClr>
                </a:solidFill>
                <a:effectLst/>
                <a:uLnTx/>
                <a:uFillTx/>
                <a:latin typeface="Calibri" panose="020F0502020204030204"/>
                <a:ea typeface="+mn-ea"/>
              </a:rPr>
              <a:t>18 years and </a:t>
            </a:r>
            <a:r>
              <a:rPr kumimoji="0" lang="en-ZA" sz="1600" b="1" i="0" u="none" strike="noStrike" kern="0" cap="none" spc="0" normalizeH="0" baseline="0" noProof="0" dirty="0" smtClean="0">
                <a:ln>
                  <a:noFill/>
                </a:ln>
                <a:solidFill>
                  <a:schemeClr val="tx1">
                    <a:lumMod val="85000"/>
                    <a:lumOff val="15000"/>
                  </a:schemeClr>
                </a:solidFill>
                <a:effectLst/>
                <a:uLnTx/>
                <a:uFillTx/>
                <a:latin typeface="Calibri" panose="020F0502020204030204"/>
                <a:ea typeface="+mn-ea"/>
              </a:rPr>
              <a:t>above) at fixed</a:t>
            </a:r>
            <a:r>
              <a:rPr kumimoji="0" lang="en-ZA" sz="1600" b="1" i="0" u="none" strike="noStrike" kern="0" cap="none" spc="0" normalizeH="0" noProof="0" dirty="0" smtClean="0">
                <a:ln>
                  <a:noFill/>
                </a:ln>
                <a:solidFill>
                  <a:schemeClr val="tx1">
                    <a:lumMod val="85000"/>
                    <a:lumOff val="15000"/>
                  </a:schemeClr>
                </a:solidFill>
                <a:effectLst/>
                <a:uLnTx/>
                <a:uFillTx/>
                <a:latin typeface="Calibri" panose="020F0502020204030204"/>
                <a:ea typeface="+mn-ea"/>
              </a:rPr>
              <a:t> or mobile sites</a:t>
            </a:r>
            <a:endParaRPr kumimoji="0" lang="en-ZA" sz="1600" b="1" i="0" u="none" strike="noStrike" kern="0" cap="none" spc="0" normalizeH="0" baseline="0" noProof="0" dirty="0">
              <a:ln>
                <a:noFill/>
              </a:ln>
              <a:solidFill>
                <a:schemeClr val="tx1">
                  <a:lumMod val="85000"/>
                  <a:lumOff val="15000"/>
                </a:schemeClr>
              </a:solidFill>
              <a:effectLst/>
              <a:uLnTx/>
              <a:uFillTx/>
              <a:latin typeface="Calibri" panose="020F0502020204030204"/>
              <a:ea typeface="+mn-ea"/>
            </a:endParaRPr>
          </a:p>
        </p:txBody>
      </p:sp>
      <p:sp>
        <p:nvSpPr>
          <p:cNvPr id="129" name="Rectangle 128"/>
          <p:cNvSpPr/>
          <p:nvPr/>
        </p:nvSpPr>
        <p:spPr>
          <a:xfrm>
            <a:off x="2570443" y="4182463"/>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80</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dirty="0">
                <a:solidFill>
                  <a:prstClr val="black"/>
                </a:solidFill>
                <a:latin typeface="Calibri" panose="020F0502020204030204"/>
              </a:rPr>
              <a:t>MSM</a:t>
            </a:r>
            <a:endPar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130"/>
          <p:cNvSpPr/>
          <p:nvPr/>
        </p:nvSpPr>
        <p:spPr>
          <a:xfrm>
            <a:off x="29374" y="3413257"/>
            <a:ext cx="852288" cy="752486"/>
          </a:xfrm>
          <a:prstGeom prst="rect">
            <a:avLst/>
          </a:prstGeom>
          <a:solidFill>
            <a:srgbClr val="00206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350" b="1" i="0" u="none" strike="noStrike" kern="0" cap="none" spc="0" normalizeH="0" baseline="0" noProof="0" dirty="0">
                <a:ln>
                  <a:noFill/>
                </a:ln>
                <a:solidFill>
                  <a:schemeClr val="bg1"/>
                </a:solidFill>
                <a:effectLst/>
                <a:uLnTx/>
                <a:uFillTx/>
                <a:latin typeface="Calibri" panose="020F0502020204030204"/>
                <a:ea typeface="+mn-ea"/>
                <a:cs typeface="+mn-cs"/>
              </a:rPr>
              <a:t>317 Clients Enrolled</a:t>
            </a:r>
          </a:p>
        </p:txBody>
      </p:sp>
      <p:sp>
        <p:nvSpPr>
          <p:cNvPr id="133" name="Rectangle 132"/>
          <p:cNvSpPr/>
          <p:nvPr/>
        </p:nvSpPr>
        <p:spPr>
          <a:xfrm>
            <a:off x="33703" y="4440568"/>
            <a:ext cx="852288" cy="752486"/>
          </a:xfrm>
          <a:prstGeom prst="rect">
            <a:avLst/>
          </a:prstGeom>
          <a:solidFill>
            <a:srgbClr val="00206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350" b="1" i="0" u="none" strike="noStrike" kern="0" cap="none" spc="0" normalizeH="0" baseline="0" noProof="0" dirty="0">
                <a:ln>
                  <a:noFill/>
                </a:ln>
                <a:solidFill>
                  <a:schemeClr val="bg1"/>
                </a:solidFill>
                <a:effectLst/>
                <a:uLnTx/>
                <a:uFillTx/>
                <a:latin typeface="Calibri" panose="020F0502020204030204"/>
                <a:ea typeface="+mn-ea"/>
                <a:cs typeface="+mn-cs"/>
              </a:rPr>
              <a:t>299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350" b="1" i="0" u="none" strike="noStrike" kern="0" cap="none" spc="0" normalizeH="0" baseline="0" noProof="0" dirty="0">
                <a:ln>
                  <a:noFill/>
                </a:ln>
                <a:solidFill>
                  <a:schemeClr val="bg1"/>
                </a:solidFill>
                <a:effectLst/>
                <a:uLnTx/>
                <a:uFillTx/>
                <a:latin typeface="Calibri" panose="020F0502020204030204"/>
                <a:ea typeface="+mn-ea"/>
                <a:cs typeface="+mn-cs"/>
              </a:rPr>
              <a:t>Effective Sample</a:t>
            </a:r>
          </a:p>
        </p:txBody>
      </p:sp>
      <p:cxnSp>
        <p:nvCxnSpPr>
          <p:cNvPr id="140" name="Straight Arrow Connector 139"/>
          <p:cNvCxnSpPr/>
          <p:nvPr/>
        </p:nvCxnSpPr>
        <p:spPr>
          <a:xfrm>
            <a:off x="3340328" y="3884229"/>
            <a:ext cx="324000" cy="1579"/>
          </a:xfrm>
          <a:prstGeom prst="straightConnector1">
            <a:avLst/>
          </a:prstGeom>
          <a:noFill/>
          <a:ln w="38100" cap="flat" cmpd="sng" algn="ctr">
            <a:solidFill>
              <a:srgbClr val="00B0F0"/>
            </a:solidFill>
            <a:prstDash val="solid"/>
            <a:miter lim="800000"/>
            <a:tailEnd type="triangle"/>
          </a:ln>
          <a:effectLst/>
        </p:spPr>
      </p:cxnSp>
      <p:cxnSp>
        <p:nvCxnSpPr>
          <p:cNvPr id="141" name="Straight Arrow Connector 140"/>
          <p:cNvCxnSpPr/>
          <p:nvPr/>
        </p:nvCxnSpPr>
        <p:spPr>
          <a:xfrm>
            <a:off x="3314096" y="4608555"/>
            <a:ext cx="324000" cy="1579"/>
          </a:xfrm>
          <a:prstGeom prst="straightConnector1">
            <a:avLst/>
          </a:prstGeom>
          <a:noFill/>
          <a:ln w="38100" cap="flat" cmpd="sng" algn="ctr">
            <a:solidFill>
              <a:srgbClr val="00B0F0"/>
            </a:solidFill>
            <a:prstDash val="solid"/>
            <a:miter lim="800000"/>
            <a:tailEnd type="triangle"/>
          </a:ln>
          <a:effectLst/>
        </p:spPr>
      </p:cxnSp>
      <p:cxnSp>
        <p:nvCxnSpPr>
          <p:cNvPr id="144" name="Straight Arrow Connector 143"/>
          <p:cNvCxnSpPr/>
          <p:nvPr/>
        </p:nvCxnSpPr>
        <p:spPr>
          <a:xfrm>
            <a:off x="4362451" y="3884229"/>
            <a:ext cx="324000" cy="1579"/>
          </a:xfrm>
          <a:prstGeom prst="straightConnector1">
            <a:avLst/>
          </a:prstGeom>
          <a:noFill/>
          <a:ln w="38100" cap="flat" cmpd="sng" algn="ctr">
            <a:solidFill>
              <a:srgbClr val="00B0F0"/>
            </a:solidFill>
            <a:prstDash val="solid"/>
            <a:miter lim="800000"/>
            <a:tailEnd type="triangle"/>
          </a:ln>
          <a:effectLst/>
        </p:spPr>
      </p:cxnSp>
      <p:cxnSp>
        <p:nvCxnSpPr>
          <p:cNvPr id="145" name="Straight Arrow Connector 144"/>
          <p:cNvCxnSpPr/>
          <p:nvPr/>
        </p:nvCxnSpPr>
        <p:spPr>
          <a:xfrm>
            <a:off x="4362451" y="4608555"/>
            <a:ext cx="324000" cy="1579"/>
          </a:xfrm>
          <a:prstGeom prst="straightConnector1">
            <a:avLst/>
          </a:prstGeom>
          <a:noFill/>
          <a:ln w="38100" cap="flat" cmpd="sng" algn="ctr">
            <a:solidFill>
              <a:srgbClr val="00B0F0"/>
            </a:solidFill>
            <a:prstDash val="solid"/>
            <a:miter lim="800000"/>
            <a:tailEnd type="triangle"/>
          </a:ln>
          <a:effectLst/>
        </p:spPr>
      </p:cxnSp>
      <p:sp>
        <p:nvSpPr>
          <p:cNvPr id="146" name="Rectangle 145"/>
          <p:cNvSpPr/>
          <p:nvPr/>
        </p:nvSpPr>
        <p:spPr>
          <a:xfrm>
            <a:off x="4742243" y="3521318"/>
            <a:ext cx="1516377" cy="698066"/>
          </a:xfrm>
          <a:prstGeom prst="rect">
            <a:avLst/>
          </a:prstGeom>
          <a:solidFill>
            <a:srgbClr val="002060"/>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57 Current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43 Past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49 Never Users</a:t>
            </a:r>
          </a:p>
        </p:txBody>
      </p:sp>
      <p:sp>
        <p:nvSpPr>
          <p:cNvPr id="153" name="TextBox 152"/>
          <p:cNvSpPr txBox="1"/>
          <p:nvPr/>
        </p:nvSpPr>
        <p:spPr>
          <a:xfrm>
            <a:off x="336233" y="4111401"/>
            <a:ext cx="80162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900" b="1" i="0" u="none" strike="noStrike" kern="0" cap="none" spc="0" normalizeH="0" baseline="0" noProof="0" dirty="0">
                <a:ln>
                  <a:noFill/>
                </a:ln>
                <a:solidFill>
                  <a:prstClr val="black"/>
                </a:solidFill>
                <a:effectLst/>
                <a:uLnTx/>
                <a:uFillTx/>
                <a:latin typeface="Calibri" panose="020F0502020204030204"/>
                <a:ea typeface="+mn-ea"/>
              </a:rPr>
              <a:t>After data cleaning</a:t>
            </a:r>
          </a:p>
        </p:txBody>
      </p:sp>
      <p:sp>
        <p:nvSpPr>
          <p:cNvPr id="52" name="TextBox 51"/>
          <p:cNvSpPr txBox="1"/>
          <p:nvPr/>
        </p:nvSpPr>
        <p:spPr>
          <a:xfrm>
            <a:off x="-463237" y="3132026"/>
            <a:ext cx="1591735" cy="307777"/>
          </a:xfrm>
          <a:prstGeom prst="rect">
            <a:avLst/>
          </a:prstGeom>
          <a:noFill/>
        </p:spPr>
        <p:txBody>
          <a:bodyPr wrap="square" rtlCol="0">
            <a:spAutoFit/>
          </a:bodyPr>
          <a:lstStyle/>
          <a:p>
            <a:pPr algn="ctr"/>
            <a:r>
              <a:rPr lang="en-ZA" sz="1400" b="1" dirty="0"/>
              <a:t>Survey</a:t>
            </a:r>
          </a:p>
        </p:txBody>
      </p:sp>
      <p:sp>
        <p:nvSpPr>
          <p:cNvPr id="58" name="Rectangle 57"/>
          <p:cNvSpPr/>
          <p:nvPr/>
        </p:nvSpPr>
        <p:spPr>
          <a:xfrm>
            <a:off x="7958913" y="4295777"/>
            <a:ext cx="964628" cy="715581"/>
          </a:xfrm>
          <a:prstGeom prst="rect">
            <a:avLst/>
          </a:prstGeom>
          <a:solidFill>
            <a:srgbClr val="002060"/>
          </a:solidFill>
          <a:ln>
            <a:solidFill>
              <a:srgbClr val="5B9BD5">
                <a:lumMod val="20000"/>
                <a:lumOff val="80000"/>
              </a:srgbClr>
            </a:solidFill>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schemeClr val="bg1"/>
                </a:solidFill>
                <a:effectLst/>
                <a:uLnTx/>
                <a:uFillTx/>
                <a:latin typeface="Calibri" panose="020F0502020204030204"/>
              </a:rPr>
              <a:t>29</a:t>
            </a:r>
          </a:p>
          <a:p>
            <a:pPr marL="0" marR="0" lvl="0" indent="0" algn="ctr" defTabSz="914400" eaLnBrk="1" fontAlgn="auto" latinLnBrk="0" hangingPunct="1">
              <a:lnSpc>
                <a:spcPct val="100000"/>
              </a:lnSpc>
              <a:spcBef>
                <a:spcPts val="0"/>
              </a:spcBef>
              <a:spcAft>
                <a:spcPts val="0"/>
              </a:spcAft>
              <a:buClrTx/>
              <a:buSzTx/>
              <a:buFontTx/>
              <a:buNone/>
              <a:tabLst/>
              <a:defRPr/>
            </a:pPr>
            <a:r>
              <a:rPr lang="en-ZA" sz="1350" b="1" i="1" kern="0" dirty="0">
                <a:solidFill>
                  <a:schemeClr val="bg1"/>
                </a:solidFill>
                <a:latin typeface="Calibri" panose="020F0502020204030204"/>
              </a:rPr>
              <a:t>Clients</a:t>
            </a:r>
            <a:r>
              <a:rPr kumimoji="0" lang="en-ZA" sz="1350" b="1" i="1" u="none" strike="noStrike" kern="0" cap="none" spc="0" normalizeH="0" baseline="0" noProof="0" dirty="0">
                <a:ln>
                  <a:noFill/>
                </a:ln>
                <a:solidFill>
                  <a:schemeClr val="bg1"/>
                </a:solidFill>
                <a:effectLst/>
                <a:uLnTx/>
                <a:uFillTx/>
                <a:latin typeface="Calibri" panose="020F0502020204030204"/>
              </a:rPr>
              <a:t> Enrolled</a:t>
            </a:r>
            <a:endParaRPr kumimoji="0" lang="en-ZA" sz="1350" b="0" i="1" u="none" strike="noStrike" kern="0" cap="none" spc="0" normalizeH="0" baseline="0" noProof="0" dirty="0">
              <a:ln>
                <a:noFill/>
              </a:ln>
              <a:solidFill>
                <a:schemeClr val="bg1"/>
              </a:solidFill>
              <a:effectLst/>
              <a:uLnTx/>
              <a:uFillTx/>
              <a:latin typeface="Calibri" panose="020F0502020204030204"/>
            </a:endParaRPr>
          </a:p>
        </p:txBody>
      </p:sp>
      <p:sp>
        <p:nvSpPr>
          <p:cNvPr id="59" name="TextBox 58"/>
          <p:cNvSpPr txBox="1"/>
          <p:nvPr/>
        </p:nvSpPr>
        <p:spPr>
          <a:xfrm>
            <a:off x="7652750" y="3802157"/>
            <a:ext cx="1491684" cy="523220"/>
          </a:xfrm>
          <a:prstGeom prst="rect">
            <a:avLst/>
          </a:prstGeom>
          <a:noFill/>
        </p:spPr>
        <p:txBody>
          <a:bodyPr wrap="square" rtlCol="0">
            <a:spAutoFit/>
          </a:bodyPr>
          <a:lstStyle/>
          <a:p>
            <a:pPr algn="ctr"/>
            <a:r>
              <a:rPr lang="en-ZA" sz="1400" b="1" dirty="0"/>
              <a:t>In-depth Interview</a:t>
            </a:r>
          </a:p>
        </p:txBody>
      </p:sp>
      <p:cxnSp>
        <p:nvCxnSpPr>
          <p:cNvPr id="60" name="Straight Arrow Connector 59"/>
          <p:cNvCxnSpPr/>
          <p:nvPr/>
        </p:nvCxnSpPr>
        <p:spPr>
          <a:xfrm>
            <a:off x="3294286" y="5396891"/>
            <a:ext cx="324000" cy="1579"/>
          </a:xfrm>
          <a:prstGeom prst="straightConnector1">
            <a:avLst/>
          </a:prstGeom>
          <a:noFill/>
          <a:ln w="38100" cap="flat" cmpd="sng" algn="ctr">
            <a:solidFill>
              <a:srgbClr val="00B0F0"/>
            </a:solidFill>
            <a:prstDash val="solid"/>
            <a:miter lim="800000"/>
            <a:tailEnd type="triangle"/>
          </a:ln>
          <a:effectLst/>
        </p:spPr>
      </p:cxnSp>
      <p:cxnSp>
        <p:nvCxnSpPr>
          <p:cNvPr id="62" name="Straight Arrow Connector 61"/>
          <p:cNvCxnSpPr/>
          <p:nvPr/>
        </p:nvCxnSpPr>
        <p:spPr>
          <a:xfrm>
            <a:off x="4366425" y="5396891"/>
            <a:ext cx="324000" cy="1579"/>
          </a:xfrm>
          <a:prstGeom prst="straightConnector1">
            <a:avLst/>
          </a:prstGeom>
          <a:noFill/>
          <a:ln w="38100" cap="flat" cmpd="sng" algn="ctr">
            <a:solidFill>
              <a:srgbClr val="00B0F0"/>
            </a:solidFill>
            <a:prstDash val="solid"/>
            <a:miter lim="800000"/>
            <a:tailEnd type="triangle"/>
          </a:ln>
          <a:effectLst/>
        </p:spPr>
      </p:cxnSp>
      <p:cxnSp>
        <p:nvCxnSpPr>
          <p:cNvPr id="53" name="Straight Arrow Connector 52"/>
          <p:cNvCxnSpPr/>
          <p:nvPr/>
        </p:nvCxnSpPr>
        <p:spPr>
          <a:xfrm flipH="1">
            <a:off x="332372" y="4149112"/>
            <a:ext cx="258" cy="288000"/>
          </a:xfrm>
          <a:prstGeom prst="straightConnector1">
            <a:avLst/>
          </a:prstGeom>
          <a:noFill/>
          <a:ln w="38100" cap="flat" cmpd="sng" algn="ctr">
            <a:solidFill>
              <a:srgbClr val="002060"/>
            </a:solidFill>
            <a:prstDash val="solid"/>
            <a:miter lim="800000"/>
            <a:tailEnd type="triangle"/>
          </a:ln>
          <a:effectLst/>
        </p:spPr>
      </p:cxnSp>
      <p:cxnSp>
        <p:nvCxnSpPr>
          <p:cNvPr id="17" name="Straight Connector 16"/>
          <p:cNvCxnSpPr/>
          <p:nvPr/>
        </p:nvCxnSpPr>
        <p:spPr>
          <a:xfrm flipV="1">
            <a:off x="2234865" y="3885018"/>
            <a:ext cx="396000" cy="1"/>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2221294" y="4609344"/>
            <a:ext cx="396000" cy="1"/>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2579102" y="3448513"/>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156</a:t>
            </a:r>
            <a:r>
              <a:rPr kumimoji="0" lang="en-ZA" sz="1350" b="1" i="1" u="none" strike="noStrike" kern="0" cap="none" spc="0" normalizeH="0" noProof="0" dirty="0">
                <a:ln>
                  <a:noFill/>
                </a:ln>
                <a:solidFill>
                  <a:prstClr val="black"/>
                </a:solidFill>
                <a:effectLst/>
                <a:uLnTx/>
                <a:uFillTx/>
                <a:latin typeface="Calibri" panose="020F0502020204030204"/>
                <a:ea typeface="+mn-ea"/>
                <a:cs typeface="+mn-cs"/>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Female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Sex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Workers</a:t>
            </a:r>
          </a:p>
        </p:txBody>
      </p:sp>
      <p:sp>
        <p:nvSpPr>
          <p:cNvPr id="84" name="Rectangle 83"/>
          <p:cNvSpPr/>
          <p:nvPr/>
        </p:nvSpPr>
        <p:spPr>
          <a:xfrm>
            <a:off x="2611021" y="4951679"/>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63</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dirty="0" smtClean="0">
                <a:solidFill>
                  <a:prstClr val="black"/>
                </a:solidFill>
                <a:latin typeface="Calibri" panose="020F0502020204030204"/>
              </a:rPr>
              <a:t>Other</a:t>
            </a:r>
            <a:endPar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85" name="Straight Connector 84"/>
          <p:cNvCxnSpPr/>
          <p:nvPr/>
        </p:nvCxnSpPr>
        <p:spPr>
          <a:xfrm flipV="1">
            <a:off x="2261375" y="5397680"/>
            <a:ext cx="396000" cy="1"/>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687936" y="3381432"/>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149</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Heard </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of PrEP</a:t>
            </a:r>
            <a:endPar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7" name="Rectangle 86"/>
          <p:cNvSpPr/>
          <p:nvPr/>
        </p:nvSpPr>
        <p:spPr>
          <a:xfrm>
            <a:off x="3691121" y="4199626"/>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77</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Heard </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of PrEP</a:t>
            </a:r>
            <a:endPar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87"/>
          <p:cNvSpPr/>
          <p:nvPr/>
        </p:nvSpPr>
        <p:spPr>
          <a:xfrm>
            <a:off x="3694816" y="4931301"/>
            <a:ext cx="1644942" cy="789231"/>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rPr>
              <a:t>34</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Heard </a:t>
            </a:r>
          </a:p>
          <a:p>
            <a:pPr marL="0" marR="0" lvl="0" indent="0" defTabSz="914400" eaLnBrk="1" fontAlgn="auto" latinLnBrk="0" hangingPunct="1">
              <a:lnSpc>
                <a:spcPct val="100000"/>
              </a:lnSpc>
              <a:spcBef>
                <a:spcPts val="0"/>
              </a:spcBef>
              <a:spcAft>
                <a:spcPts val="0"/>
              </a:spcAft>
              <a:buClrTx/>
              <a:buSzTx/>
              <a:buFontTx/>
              <a:buNone/>
              <a:tabLst/>
              <a:defRPr/>
            </a:pPr>
            <a:r>
              <a:rPr lang="en-ZA" sz="1350" b="1" i="1" kern="0" noProof="0" dirty="0">
                <a:solidFill>
                  <a:prstClr val="black"/>
                </a:solidFill>
                <a:latin typeface="Calibri" panose="020F0502020204030204"/>
              </a:rPr>
              <a:t>of PrEP</a:t>
            </a:r>
            <a:endParaRPr kumimoji="0" lang="en-ZA" sz="1350" b="1" i="1"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9" name="Oval 88"/>
          <p:cNvSpPr/>
          <p:nvPr/>
        </p:nvSpPr>
        <p:spPr>
          <a:xfrm>
            <a:off x="6704258" y="3265078"/>
            <a:ext cx="837340" cy="767707"/>
          </a:xfrm>
          <a:prstGeom prst="ellipse">
            <a:avLst/>
          </a:prstGeom>
          <a:noFill/>
          <a:ln w="41275">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ZA" sz="1000" b="1" dirty="0"/>
              <a:t>94</a:t>
            </a:r>
          </a:p>
          <a:p>
            <a:pPr algn="ctr"/>
            <a:r>
              <a:rPr lang="en-ZA" sz="1000" b="1" dirty="0"/>
              <a:t>Current Users</a:t>
            </a:r>
          </a:p>
        </p:txBody>
      </p:sp>
      <p:sp>
        <p:nvSpPr>
          <p:cNvPr id="90" name="Oval 89"/>
          <p:cNvSpPr/>
          <p:nvPr/>
        </p:nvSpPr>
        <p:spPr>
          <a:xfrm>
            <a:off x="6704258" y="4208056"/>
            <a:ext cx="837340" cy="76770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000" b="1" dirty="0"/>
              <a:t>80</a:t>
            </a:r>
          </a:p>
          <a:p>
            <a:pPr algn="ctr"/>
            <a:r>
              <a:rPr lang="en-ZA" sz="1000" b="1" dirty="0"/>
              <a:t>Past Users</a:t>
            </a:r>
          </a:p>
        </p:txBody>
      </p:sp>
      <p:sp>
        <p:nvSpPr>
          <p:cNvPr id="91" name="Oval 90"/>
          <p:cNvSpPr/>
          <p:nvPr/>
        </p:nvSpPr>
        <p:spPr>
          <a:xfrm>
            <a:off x="6704258" y="5109565"/>
            <a:ext cx="837340" cy="767707"/>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1000" b="1" dirty="0"/>
              <a:t>86 Never Users</a:t>
            </a:r>
          </a:p>
        </p:txBody>
      </p:sp>
      <p:sp>
        <p:nvSpPr>
          <p:cNvPr id="99" name="Right Brace 98"/>
          <p:cNvSpPr/>
          <p:nvPr/>
        </p:nvSpPr>
        <p:spPr>
          <a:xfrm>
            <a:off x="7305777" y="3217192"/>
            <a:ext cx="627729" cy="2765502"/>
          </a:xfrm>
          <a:prstGeom prst="rightBrace">
            <a:avLst/>
          </a:prstGeom>
          <a:ln>
            <a:solidFill>
              <a:srgbClr val="0070C0"/>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ZA"/>
          </a:p>
        </p:txBody>
      </p:sp>
      <p:sp>
        <p:nvSpPr>
          <p:cNvPr id="100" name="Right Brace 99"/>
          <p:cNvSpPr/>
          <p:nvPr/>
        </p:nvSpPr>
        <p:spPr>
          <a:xfrm>
            <a:off x="6024718" y="3448513"/>
            <a:ext cx="614149" cy="2384522"/>
          </a:xfrm>
          <a:prstGeom prst="rightBrace">
            <a:avLst/>
          </a:prstGeom>
          <a:ln w="28575">
            <a:solidFill>
              <a:srgbClr val="00B0F0"/>
            </a:solidFill>
            <a:prstDash val="sysDot"/>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ZA"/>
          </a:p>
        </p:txBody>
      </p:sp>
      <p:cxnSp>
        <p:nvCxnSpPr>
          <p:cNvPr id="102" name="Straight Connector 101"/>
          <p:cNvCxnSpPr/>
          <p:nvPr/>
        </p:nvCxnSpPr>
        <p:spPr>
          <a:xfrm flipV="1">
            <a:off x="1833172" y="4220306"/>
            <a:ext cx="4464000" cy="324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1876895" y="4946447"/>
            <a:ext cx="4464000" cy="3248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1879332" y="5686574"/>
            <a:ext cx="4464000" cy="2952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4743301" y="4971693"/>
            <a:ext cx="1516377" cy="708123"/>
          </a:xfrm>
          <a:prstGeom prst="rect">
            <a:avLst/>
          </a:prstGeom>
          <a:solidFill>
            <a:srgbClr val="002060"/>
          </a:solid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a:t>
            </a:r>
            <a:r>
              <a:rPr lang="en-ZA" sz="1350" b="1" i="1" kern="0" dirty="0">
                <a:solidFill>
                  <a:schemeClr val="bg1"/>
                </a:solidFill>
                <a:latin typeface="Calibri" panose="020F0502020204030204"/>
              </a:rPr>
              <a:t>15</a:t>
            </a: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Current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a:t>
            </a:r>
            <a:r>
              <a:rPr lang="en-ZA" sz="1350" b="1" i="1" kern="0" dirty="0">
                <a:solidFill>
                  <a:schemeClr val="bg1"/>
                </a:solidFill>
                <a:latin typeface="Calibri" panose="020F0502020204030204"/>
              </a:rPr>
              <a:t>6</a:t>
            </a: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Past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a:t>
            </a:r>
            <a:r>
              <a:rPr lang="en-ZA" sz="1350" b="1" i="1" kern="0" noProof="0" dirty="0">
                <a:solidFill>
                  <a:schemeClr val="bg1"/>
                </a:solidFill>
                <a:latin typeface="Calibri" panose="020F0502020204030204"/>
              </a:rPr>
              <a:t>13</a:t>
            </a:r>
            <a:r>
              <a:rPr kumimoji="0" lang="en-ZA" sz="1350" b="1" i="1" u="none" strike="noStrike" kern="0" cap="none" spc="0" normalizeH="0" baseline="0" noProof="0" dirty="0">
                <a:ln>
                  <a:noFill/>
                </a:ln>
                <a:solidFill>
                  <a:schemeClr val="bg1"/>
                </a:solidFill>
                <a:effectLst/>
                <a:uLnTx/>
                <a:uFillTx/>
                <a:latin typeface="Calibri" panose="020F0502020204030204"/>
                <a:ea typeface="+mn-ea"/>
                <a:cs typeface="+mn-cs"/>
              </a:rPr>
              <a:t> Never Users</a:t>
            </a:r>
          </a:p>
        </p:txBody>
      </p:sp>
      <p:sp>
        <p:nvSpPr>
          <p:cNvPr id="66" name="Rectangle 65"/>
          <p:cNvSpPr/>
          <p:nvPr/>
        </p:nvSpPr>
        <p:spPr>
          <a:xfrm>
            <a:off x="7921342" y="4931653"/>
            <a:ext cx="1255533" cy="698066"/>
          </a:xfrm>
          <a:prstGeom prst="rect">
            <a:avLst/>
          </a:prstGeom>
          <a:noFill/>
          <a:ln w="635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u="none" strike="noStrike" kern="0" cap="none" spc="0" normalizeH="0" baseline="0" noProof="0" dirty="0">
                <a:ln>
                  <a:noFill/>
                </a:ln>
                <a:solidFill>
                  <a:prstClr val="black"/>
                </a:solidFill>
                <a:effectLst/>
                <a:uLnTx/>
                <a:uFillTx/>
                <a:latin typeface="Calibri" panose="020F0502020204030204"/>
              </a:rPr>
              <a:t>17 current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100" b="1" kern="0" dirty="0">
                <a:solidFill>
                  <a:prstClr val="black"/>
                </a:solidFill>
                <a:latin typeface="Calibri" panose="020F0502020204030204"/>
              </a:rPr>
              <a:t>3 past users</a:t>
            </a:r>
          </a:p>
          <a:p>
            <a:pPr marL="0" marR="0" lvl="0" indent="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1" u="none" strike="noStrike" kern="0" cap="none" spc="0" normalizeH="0" baseline="0" noProof="0" dirty="0">
                <a:ln>
                  <a:noFill/>
                </a:ln>
                <a:solidFill>
                  <a:prstClr val="black"/>
                </a:solidFill>
                <a:effectLst/>
                <a:uLnTx/>
                <a:uFillTx/>
                <a:latin typeface="Calibri" panose="020F0502020204030204"/>
              </a:rPr>
              <a:t> </a:t>
            </a:r>
            <a:r>
              <a:rPr lang="en-ZA" sz="1100" b="1" kern="0" dirty="0">
                <a:solidFill>
                  <a:prstClr val="black"/>
                </a:solidFill>
                <a:latin typeface="Calibri" panose="020F0502020204030204"/>
              </a:rPr>
              <a:t>9 never users</a:t>
            </a:r>
            <a:endParaRPr kumimoji="0" lang="en-ZA" sz="1100" b="1" u="none" strike="noStrike" kern="0" cap="none" spc="0" normalizeH="0" baseline="0" noProof="0" dirty="0">
              <a:ln>
                <a:noFill/>
              </a:ln>
              <a:solidFill>
                <a:prstClr val="black"/>
              </a:solidFill>
              <a:effectLst/>
              <a:uLnTx/>
              <a:uFillTx/>
              <a:latin typeface="Calibri" panose="020F0502020204030204"/>
            </a:endParaRPr>
          </a:p>
        </p:txBody>
      </p:sp>
      <p:sp>
        <p:nvSpPr>
          <p:cNvPr id="67" name="Title 1"/>
          <p:cNvSpPr txBox="1">
            <a:spLocks/>
          </p:cNvSpPr>
          <p:nvPr/>
        </p:nvSpPr>
        <p:spPr>
          <a:xfrm>
            <a:off x="44272" y="-62417"/>
            <a:ext cx="874871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Client sample selection and size</a:t>
            </a:r>
            <a:endPar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573" y="910863"/>
            <a:ext cx="1484027" cy="871313"/>
          </a:xfrm>
          <a:prstGeom prst="rect">
            <a:avLst/>
          </a:prstGeom>
        </p:spPr>
      </p:pic>
      <p:sp>
        <p:nvSpPr>
          <p:cNvPr id="80" name="Oval 79"/>
          <p:cNvSpPr/>
          <p:nvPr/>
        </p:nvSpPr>
        <p:spPr>
          <a:xfrm>
            <a:off x="1483776" y="4199256"/>
            <a:ext cx="770899" cy="770899"/>
          </a:xfrm>
          <a:prstGeom prst="ellipse">
            <a:avLst/>
          </a:prstGeom>
          <a:solidFill>
            <a:schemeClr val="bg1"/>
          </a:solidFill>
          <a:ln w="508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23820" y="4170381"/>
            <a:ext cx="490811" cy="859782"/>
          </a:xfrm>
          <a:prstGeom prst="rect">
            <a:avLst/>
          </a:prstGeom>
        </p:spPr>
      </p:pic>
      <p:sp>
        <p:nvSpPr>
          <p:cNvPr id="76" name="Oval 75"/>
          <p:cNvSpPr/>
          <p:nvPr/>
        </p:nvSpPr>
        <p:spPr>
          <a:xfrm>
            <a:off x="1477200" y="3465097"/>
            <a:ext cx="770290" cy="770290"/>
          </a:xfrm>
          <a:prstGeom prst="ellipse">
            <a:avLst/>
          </a:prstGeom>
          <a:solidFill>
            <a:schemeClr val="bg1"/>
          </a:solidFill>
          <a:ln w="508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36338" y="3472515"/>
            <a:ext cx="657694" cy="790926"/>
          </a:xfrm>
          <a:prstGeom prst="rect">
            <a:avLst/>
          </a:prstGeom>
        </p:spPr>
      </p:pic>
      <p:pic>
        <p:nvPicPr>
          <p:cNvPr id="94" name="Picture 9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82186" y="5044904"/>
            <a:ext cx="344453" cy="603398"/>
          </a:xfrm>
          <a:prstGeom prst="rect">
            <a:avLst/>
          </a:prstGeom>
        </p:spPr>
      </p:pic>
      <p:pic>
        <p:nvPicPr>
          <p:cNvPr id="101" name="Picture 10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6703" y="5059140"/>
            <a:ext cx="478080" cy="574927"/>
          </a:xfrm>
          <a:prstGeom prst="rect">
            <a:avLst/>
          </a:prstGeom>
        </p:spPr>
      </p:pic>
      <p:cxnSp>
        <p:nvCxnSpPr>
          <p:cNvPr id="135" name="Straight Arrow Connector 134"/>
          <p:cNvCxnSpPr/>
          <p:nvPr/>
        </p:nvCxnSpPr>
        <p:spPr>
          <a:xfrm>
            <a:off x="879587" y="4642052"/>
            <a:ext cx="665328" cy="6260"/>
          </a:xfrm>
          <a:prstGeom prst="straightConnector1">
            <a:avLst/>
          </a:prstGeom>
          <a:noFill/>
          <a:ln w="31750" cap="flat" cmpd="sng" algn="ctr">
            <a:solidFill>
              <a:srgbClr val="00B0F0"/>
            </a:solidFill>
            <a:prstDash val="solid"/>
            <a:miter lim="800000"/>
            <a:tailEnd type="triangle"/>
          </a:ln>
          <a:effectLst/>
        </p:spPr>
      </p:cxnSp>
      <p:cxnSp>
        <p:nvCxnSpPr>
          <p:cNvPr id="138" name="Straight Arrow Connector 137"/>
          <p:cNvCxnSpPr/>
          <p:nvPr/>
        </p:nvCxnSpPr>
        <p:spPr>
          <a:xfrm>
            <a:off x="900140" y="4654095"/>
            <a:ext cx="665874" cy="573611"/>
          </a:xfrm>
          <a:prstGeom prst="straightConnector1">
            <a:avLst/>
          </a:prstGeom>
          <a:noFill/>
          <a:ln w="31750" cap="flat" cmpd="sng" algn="ctr">
            <a:solidFill>
              <a:srgbClr val="00B0F0"/>
            </a:solidFill>
            <a:prstDash val="solid"/>
            <a:miter lim="800000"/>
            <a:tailEnd type="triangle"/>
          </a:ln>
          <a:effectLst/>
        </p:spPr>
      </p:cxnSp>
      <p:cxnSp>
        <p:nvCxnSpPr>
          <p:cNvPr id="134" name="Straight Arrow Connector 133"/>
          <p:cNvCxnSpPr/>
          <p:nvPr/>
        </p:nvCxnSpPr>
        <p:spPr>
          <a:xfrm flipV="1">
            <a:off x="885991" y="4108135"/>
            <a:ext cx="712395" cy="529071"/>
          </a:xfrm>
          <a:prstGeom prst="straightConnector1">
            <a:avLst/>
          </a:prstGeom>
          <a:noFill/>
          <a:ln w="31750" cap="flat" cmpd="sng" algn="ctr">
            <a:solidFill>
              <a:srgbClr val="00B0F0"/>
            </a:solidFill>
            <a:prstDash val="solid"/>
            <a:miter lim="800000"/>
            <a:tailEnd type="triangle"/>
          </a:ln>
          <a:effectLst/>
        </p:spPr>
      </p:cxnSp>
    </p:spTree>
    <p:extLst>
      <p:ext uri="{BB962C8B-B14F-4D97-AF65-F5344CB8AC3E}">
        <p14:creationId xmlns:p14="http://schemas.microsoft.com/office/powerpoint/2010/main" val="165432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49448"/>
            <a:ext cx="9144000" cy="6464401"/>
          </a:xfrm>
          <a:prstGeom prst="rect">
            <a:avLst/>
          </a:prstGeom>
        </p:spPr>
      </p:pic>
      <p:graphicFrame>
        <p:nvGraphicFramePr>
          <p:cNvPr id="4" name="Object 3" hidden="1"/>
          <p:cNvGraphicFramePr>
            <a:graphicFrameLocks noChangeAspect="1"/>
          </p:cNvGraphicFramePr>
          <p:nvPr>
            <p:custDataLst>
              <p:tags r:id="rId2"/>
            </p:custDataLst>
            <p:ext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4634"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9" y="1592"/>
                        <a:ext cx="1587" cy="1587"/>
                      </a:xfrm>
                      <a:prstGeom prst="rect">
                        <a:avLst/>
                      </a:prstGeom>
                    </p:spPr>
                  </p:pic>
                </p:oleObj>
              </mc:Fallback>
            </mc:AlternateContent>
          </a:graphicData>
        </a:graphic>
      </p:graphicFrame>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7</a:t>
            </a:fld>
            <a:endParaRPr lang="en-US" sz="1200" dirty="0">
              <a:latin typeface="Calibri" panose="020F0502020204030204" pitchFamily="34" charset="0"/>
              <a:cs typeface="Arial" panose="020B0604020202020204" pitchFamily="34" charset="0"/>
            </a:endParaRPr>
          </a:p>
        </p:txBody>
      </p:sp>
      <p:sp>
        <p:nvSpPr>
          <p:cNvPr id="73" name="Rectangle 72"/>
          <p:cNvSpPr/>
          <p:nvPr/>
        </p:nvSpPr>
        <p:spPr>
          <a:xfrm>
            <a:off x="5148064" y="2920568"/>
            <a:ext cx="1008112" cy="406225"/>
          </a:xfrm>
          <a:prstGeom prst="rect">
            <a:avLst/>
          </a:prstGeom>
          <a:solidFill>
            <a:srgbClr val="00206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1" u="none" strike="noStrike" kern="0" cap="none" spc="0" normalizeH="0" baseline="0" noProof="0" dirty="0" smtClean="0">
                <a:ln>
                  <a:noFill/>
                </a:ln>
                <a:solidFill>
                  <a:schemeClr val="bg1"/>
                </a:solidFill>
                <a:effectLst/>
                <a:uLnTx/>
                <a:uFillTx/>
                <a:latin typeface="Calibri" panose="020F0502020204030204"/>
              </a:rPr>
              <a:t>156</a:t>
            </a:r>
            <a:r>
              <a:rPr lang="en-ZA" b="1" i="1" kern="0" dirty="0">
                <a:solidFill>
                  <a:schemeClr val="bg1"/>
                </a:solidFill>
                <a:latin typeface="Calibri" panose="020F0502020204030204"/>
              </a:rPr>
              <a:t> </a:t>
            </a:r>
            <a:r>
              <a:rPr kumimoji="0" lang="en-ZA" b="1" i="1" u="none" strike="noStrike" kern="0" cap="none" spc="0" normalizeH="0" baseline="0" noProof="0" dirty="0" smtClean="0">
                <a:ln>
                  <a:noFill/>
                </a:ln>
                <a:solidFill>
                  <a:schemeClr val="bg1"/>
                </a:solidFill>
                <a:effectLst/>
                <a:uLnTx/>
                <a:uFillTx/>
                <a:latin typeface="Calibri" panose="020F0502020204030204"/>
              </a:rPr>
              <a:t>FSW</a:t>
            </a:r>
            <a:endParaRPr kumimoji="0" lang="en-ZA" sz="1400" b="1" i="1" u="none" strike="noStrike" kern="0" cap="none" spc="0" normalizeH="0" baseline="0" noProof="0" dirty="0">
              <a:ln>
                <a:noFill/>
              </a:ln>
              <a:solidFill>
                <a:schemeClr val="bg1"/>
              </a:solidFill>
              <a:effectLst/>
              <a:uLnTx/>
              <a:uFillTx/>
              <a:latin typeface="Calibri" panose="020F0502020204030204"/>
            </a:endParaRPr>
          </a:p>
        </p:txBody>
      </p:sp>
      <p:sp>
        <p:nvSpPr>
          <p:cNvPr id="57" name="Title 1"/>
          <p:cNvSpPr txBox="1">
            <a:spLocks/>
          </p:cNvSpPr>
          <p:nvPr/>
        </p:nvSpPr>
        <p:spPr>
          <a:xfrm>
            <a:off x="287784" y="438150"/>
            <a:ext cx="874871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Participant </a:t>
            </a:r>
            <a:b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br>
            <a:r>
              <a:rPr lang="en-ZA" sz="4000" b="1"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demographics</a:t>
            </a:r>
            <a:endParaRPr lang="en-ZA" sz="4000" b="1" dirty="0">
              <a:solidFill>
                <a:srgbClr val="002060"/>
              </a:solidFill>
              <a:latin typeface="Calibri" panose="020F0502020204030204" pitchFamily="34" charset="0"/>
              <a:ea typeface="MS Mincho" panose="02020609040205080304" pitchFamily="49" charset="-128"/>
              <a:cs typeface="Times New Roman" panose="02020603050405020304" pitchFamily="18" charset="0"/>
            </a:endParaRPr>
          </a:p>
        </p:txBody>
      </p:sp>
      <p:sp>
        <p:nvSpPr>
          <p:cNvPr id="64" name="Rectangle 63"/>
          <p:cNvSpPr/>
          <p:nvPr/>
        </p:nvSpPr>
        <p:spPr>
          <a:xfrm>
            <a:off x="3347864" y="5975103"/>
            <a:ext cx="1008112" cy="406225"/>
          </a:xfrm>
          <a:prstGeom prst="rect">
            <a:avLst/>
          </a:prstGeom>
          <a:solidFill>
            <a:srgbClr val="00206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1" u="none" strike="noStrike" kern="0" cap="none" spc="0" normalizeH="0" baseline="0" noProof="0" dirty="0" smtClean="0">
                <a:ln>
                  <a:noFill/>
                </a:ln>
                <a:solidFill>
                  <a:schemeClr val="bg1"/>
                </a:solidFill>
                <a:effectLst/>
                <a:uLnTx/>
                <a:uFillTx/>
                <a:latin typeface="Calibri" panose="020F0502020204030204"/>
              </a:rPr>
              <a:t>80 MSM</a:t>
            </a:r>
            <a:endParaRPr kumimoji="0" lang="en-ZA" sz="1400" b="1" i="1" u="none" strike="noStrike" kern="0" cap="none" spc="0" normalizeH="0" baseline="0" noProof="0" dirty="0">
              <a:ln>
                <a:noFill/>
              </a:ln>
              <a:solidFill>
                <a:schemeClr val="bg1"/>
              </a:solidFill>
              <a:effectLst/>
              <a:uLnTx/>
              <a:uFillTx/>
              <a:latin typeface="Calibri" panose="020F0502020204030204"/>
            </a:endParaRPr>
          </a:p>
        </p:txBody>
      </p:sp>
      <p:sp>
        <p:nvSpPr>
          <p:cNvPr id="66" name="Rectangle 65"/>
          <p:cNvSpPr/>
          <p:nvPr/>
        </p:nvSpPr>
        <p:spPr>
          <a:xfrm>
            <a:off x="6948264" y="5975103"/>
            <a:ext cx="1080120" cy="406225"/>
          </a:xfrm>
          <a:prstGeom prst="rect">
            <a:avLst/>
          </a:prstGeom>
          <a:solidFill>
            <a:srgbClr val="002060"/>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b="1" i="1" u="none" strike="noStrike" kern="0" cap="none" spc="0" normalizeH="0" baseline="0" noProof="0" dirty="0" smtClean="0">
                <a:ln>
                  <a:noFill/>
                </a:ln>
                <a:solidFill>
                  <a:schemeClr val="bg1"/>
                </a:solidFill>
                <a:effectLst/>
                <a:uLnTx/>
                <a:uFillTx/>
                <a:latin typeface="Calibri" panose="020F0502020204030204"/>
              </a:rPr>
              <a:t>63 Other</a:t>
            </a:r>
            <a:endParaRPr kumimoji="0" lang="en-ZA" sz="1400" b="1" i="1" u="none" strike="noStrike" kern="0" cap="none" spc="0" normalizeH="0" baseline="0" noProof="0" dirty="0">
              <a:ln>
                <a:noFill/>
              </a:ln>
              <a:solidFill>
                <a:schemeClr val="bg1"/>
              </a:solidFill>
              <a:effectLst/>
              <a:uLnTx/>
              <a:uFillTx/>
              <a:latin typeface="Calibri" panose="020F0502020204030204"/>
            </a:endParaRPr>
          </a:p>
        </p:txBody>
      </p:sp>
    </p:spTree>
    <p:extLst>
      <p:ext uri="{BB962C8B-B14F-4D97-AF65-F5344CB8AC3E}">
        <p14:creationId xmlns:p14="http://schemas.microsoft.com/office/powerpoint/2010/main" val="672795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p:cNvCxnSpPr/>
          <p:nvPr/>
        </p:nvCxnSpPr>
        <p:spPr>
          <a:xfrm>
            <a:off x="6170244" y="1974772"/>
            <a:ext cx="0" cy="367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275856" y="1979249"/>
            <a:ext cx="0" cy="3672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4"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95334" y="66795"/>
            <a:ext cx="9144000"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r>
              <a:rPr lang="en-ZA" sz="4000" b="1" kern="0" dirty="0" smtClean="0">
                <a:solidFill>
                  <a:srgbClr val="002060"/>
                </a:solidFill>
                <a:latin typeface="Calibri" panose="020F0502020204030204" pitchFamily="34" charset="0"/>
                <a:cs typeface="Arial" panose="020B0604020202020204" pitchFamily="34" charset="0"/>
              </a:rPr>
              <a:t>Missed </a:t>
            </a:r>
            <a:r>
              <a:rPr lang="en-ZA" sz="4000" b="1" kern="0" dirty="0">
                <a:solidFill>
                  <a:srgbClr val="002060"/>
                </a:solidFill>
                <a:latin typeface="Calibri" panose="020F0502020204030204" pitchFamily="34" charset="0"/>
                <a:cs typeface="Arial" panose="020B0604020202020204" pitchFamily="34" charset="0"/>
              </a:rPr>
              <a:t>opportunities to provide </a:t>
            </a:r>
            <a:r>
              <a:rPr lang="en-ZA" sz="4000" b="1" kern="0" dirty="0" err="1">
                <a:solidFill>
                  <a:srgbClr val="002060"/>
                </a:solidFill>
                <a:latin typeface="Calibri" panose="020F0502020204030204" pitchFamily="34" charset="0"/>
                <a:cs typeface="Arial" panose="020B0604020202020204" pitchFamily="34" charset="0"/>
              </a:rPr>
              <a:t>PrEP</a:t>
            </a:r>
            <a:r>
              <a:rPr lang="en-ZA" sz="4000" b="1" kern="0" dirty="0">
                <a:solidFill>
                  <a:srgbClr val="002060"/>
                </a:solidFill>
                <a:latin typeface="Calibri" panose="020F0502020204030204" pitchFamily="34" charset="0"/>
                <a:cs typeface="Arial" panose="020B0604020202020204" pitchFamily="34" charset="0"/>
              </a:rPr>
              <a:t>  </a:t>
            </a:r>
          </a:p>
        </p:txBody>
      </p:sp>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8</a:t>
            </a:fld>
            <a:endParaRPr lang="en-US" sz="1200" dirty="0">
              <a:latin typeface="Calibri" panose="020F0502020204030204" pitchFamily="34" charset="0"/>
              <a:cs typeface="Arial" panose="020B0604020202020204" pitchFamily="34" charset="0"/>
            </a:endParaRPr>
          </a:p>
        </p:txBody>
      </p:sp>
      <p:sp>
        <p:nvSpPr>
          <p:cNvPr id="2" name="Rectangle 1"/>
          <p:cNvSpPr/>
          <p:nvPr/>
        </p:nvSpPr>
        <p:spPr>
          <a:xfrm>
            <a:off x="501960" y="5820051"/>
            <a:ext cx="8168207" cy="1015663"/>
          </a:xfrm>
          <a:prstGeom prst="rect">
            <a:avLst/>
          </a:prstGeom>
          <a:solidFill>
            <a:srgbClr val="002060"/>
          </a:solidFill>
        </p:spPr>
        <p:txBody>
          <a:bodyPr wrap="square">
            <a:spAutoFit/>
          </a:bodyPr>
          <a:lstStyle/>
          <a:p>
            <a:pPr algn="just">
              <a:spcAft>
                <a:spcPts val="0"/>
              </a:spcAft>
            </a:pPr>
            <a:r>
              <a:rPr lang="en-GB" sz="2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Missed Opportunity</a:t>
            </a:r>
            <a:r>
              <a:rPr lang="en-GB"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Out of 78 clients, 44 (56%) had never been offered </a:t>
            </a:r>
            <a:r>
              <a:rPr lang="en-GB" sz="2000" dirty="0" err="1"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PrEP</a:t>
            </a:r>
            <a:r>
              <a:rPr lang="en-GB" sz="2000"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  of which 23 (52%) perceived themselves at risk of HIV; 91% (n=21) had tested for HIV </a:t>
            </a:r>
            <a:endPar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12" name="Chart 11"/>
          <p:cNvGraphicFramePr>
            <a:graphicFrameLocks/>
          </p:cNvGraphicFramePr>
          <p:nvPr>
            <p:extLst>
              <p:ext uri="{D42A27DB-BD31-4B8C-83A1-F6EECF244321}">
                <p14:modId xmlns:p14="http://schemas.microsoft.com/office/powerpoint/2010/main" val="2871550346"/>
              </p:ext>
            </p:extLst>
          </p:nvPr>
        </p:nvGraphicFramePr>
        <p:xfrm>
          <a:off x="2123728" y="1590764"/>
          <a:ext cx="5386589" cy="337815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3" name="Chart 12"/>
          <p:cNvGraphicFramePr>
            <a:graphicFrameLocks/>
          </p:cNvGraphicFramePr>
          <p:nvPr>
            <p:extLst>
              <p:ext uri="{D42A27DB-BD31-4B8C-83A1-F6EECF244321}">
                <p14:modId xmlns:p14="http://schemas.microsoft.com/office/powerpoint/2010/main" val="2250365186"/>
              </p:ext>
            </p:extLst>
          </p:nvPr>
        </p:nvGraphicFramePr>
        <p:xfrm>
          <a:off x="152400" y="1559902"/>
          <a:ext cx="3096344" cy="327447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p:cNvGraphicFramePr>
            <a:graphicFrameLocks/>
          </p:cNvGraphicFramePr>
          <p:nvPr>
            <p:extLst>
              <p:ext uri="{D42A27DB-BD31-4B8C-83A1-F6EECF244321}">
                <p14:modId xmlns:p14="http://schemas.microsoft.com/office/powerpoint/2010/main" val="2497324416"/>
              </p:ext>
            </p:extLst>
          </p:nvPr>
        </p:nvGraphicFramePr>
        <p:xfrm>
          <a:off x="5292080" y="1590764"/>
          <a:ext cx="4392488" cy="2892248"/>
        </p:xfrm>
        <a:graphic>
          <a:graphicData uri="http://schemas.openxmlformats.org/drawingml/2006/chart">
            <c:chart xmlns:c="http://schemas.openxmlformats.org/drawingml/2006/chart" xmlns:r="http://schemas.openxmlformats.org/officeDocument/2006/relationships" r:id="rId9"/>
          </a:graphicData>
        </a:graphic>
      </p:graphicFrame>
      <p:cxnSp>
        <p:nvCxnSpPr>
          <p:cNvPr id="17" name="Straight Connector 16"/>
          <p:cNvCxnSpPr/>
          <p:nvPr/>
        </p:nvCxnSpPr>
        <p:spPr>
          <a:xfrm>
            <a:off x="0" y="2276872"/>
            <a:ext cx="917212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22080" y="1574640"/>
            <a:ext cx="1008112" cy="369332"/>
          </a:xfrm>
          <a:prstGeom prst="rect">
            <a:avLst/>
          </a:prstGeom>
          <a:solidFill>
            <a:schemeClr val="bg1"/>
          </a:solidFill>
        </p:spPr>
        <p:txBody>
          <a:bodyPr wrap="square" rtlCol="0">
            <a:spAutoFit/>
          </a:bodyPr>
          <a:lstStyle/>
          <a:p>
            <a:r>
              <a:rPr lang="en-ZA" b="1" dirty="0"/>
              <a:t>Declined</a:t>
            </a:r>
          </a:p>
        </p:txBody>
      </p:sp>
      <p:sp>
        <p:nvSpPr>
          <p:cNvPr id="20" name="TextBox 19"/>
          <p:cNvSpPr txBox="1"/>
          <p:nvPr/>
        </p:nvSpPr>
        <p:spPr>
          <a:xfrm>
            <a:off x="3294164" y="1559142"/>
            <a:ext cx="2117410" cy="369332"/>
          </a:xfrm>
          <a:prstGeom prst="rect">
            <a:avLst/>
          </a:prstGeom>
          <a:solidFill>
            <a:schemeClr val="bg1"/>
          </a:solidFill>
        </p:spPr>
        <p:txBody>
          <a:bodyPr wrap="square" rtlCol="0">
            <a:spAutoFit/>
          </a:bodyPr>
          <a:lstStyle/>
          <a:p>
            <a:r>
              <a:rPr lang="en-ZA" b="1" dirty="0"/>
              <a:t>Never Been Offered</a:t>
            </a:r>
          </a:p>
        </p:txBody>
      </p:sp>
      <p:sp>
        <p:nvSpPr>
          <p:cNvPr id="24" name="TextBox 23"/>
          <p:cNvSpPr txBox="1"/>
          <p:nvPr/>
        </p:nvSpPr>
        <p:spPr>
          <a:xfrm>
            <a:off x="5610898" y="1559142"/>
            <a:ext cx="2117410" cy="369332"/>
          </a:xfrm>
          <a:prstGeom prst="rect">
            <a:avLst/>
          </a:prstGeom>
          <a:solidFill>
            <a:schemeClr val="bg1"/>
          </a:solidFill>
        </p:spPr>
        <p:txBody>
          <a:bodyPr wrap="square" rtlCol="0">
            <a:spAutoFit/>
          </a:bodyPr>
          <a:lstStyle/>
          <a:p>
            <a:r>
              <a:rPr lang="en-ZA" b="1" dirty="0"/>
              <a:t>Starting Today</a:t>
            </a:r>
          </a:p>
        </p:txBody>
      </p:sp>
      <p:cxnSp>
        <p:nvCxnSpPr>
          <p:cNvPr id="26" name="Straight Connector 25"/>
          <p:cNvCxnSpPr/>
          <p:nvPr/>
        </p:nvCxnSpPr>
        <p:spPr>
          <a:xfrm>
            <a:off x="395288" y="1085296"/>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629077" y="901210"/>
            <a:ext cx="3695179" cy="400110"/>
          </a:xfrm>
          <a:prstGeom prst="rect">
            <a:avLst/>
          </a:prstGeom>
          <a:solidFill>
            <a:schemeClr val="bg1"/>
          </a:solidFill>
          <a:ln>
            <a:solidFill>
              <a:srgbClr val="002060"/>
            </a:solidFill>
          </a:ln>
        </p:spPr>
        <p:txBody>
          <a:bodyPr wrap="none">
            <a:spAutoFit/>
          </a:bodyPr>
          <a:lstStyle/>
          <a:p>
            <a:r>
              <a:rPr lang="en-GB" sz="2000" dirty="0"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Clients who have never used </a:t>
            </a:r>
            <a:r>
              <a:rPr lang="en-GB" sz="2000" dirty="0" err="1" smtClean="0">
                <a:solidFill>
                  <a:srgbClr val="002060"/>
                </a:solidFill>
                <a:latin typeface="Calibri" panose="020F0502020204030204" pitchFamily="34" charset="0"/>
                <a:ea typeface="MS Mincho" panose="02020609040205080304" pitchFamily="49" charset="-128"/>
                <a:cs typeface="Times New Roman" panose="02020603050405020304" pitchFamily="18" charset="0"/>
              </a:rPr>
              <a:t>PrEP</a:t>
            </a:r>
            <a:endParaRPr lang="en-ZA" sz="2000" dirty="0">
              <a:solidFill>
                <a:srgbClr val="002060"/>
              </a:solidFill>
            </a:endParaRPr>
          </a:p>
        </p:txBody>
      </p:sp>
      <p:sp>
        <p:nvSpPr>
          <p:cNvPr id="11" name="Rectangle 10"/>
          <p:cNvSpPr/>
          <p:nvPr/>
        </p:nvSpPr>
        <p:spPr>
          <a:xfrm>
            <a:off x="5391014" y="1653429"/>
            <a:ext cx="216024" cy="2160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27"/>
          <p:cNvSpPr/>
          <p:nvPr/>
        </p:nvSpPr>
        <p:spPr>
          <a:xfrm>
            <a:off x="3098700" y="1653429"/>
            <a:ext cx="216024"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p:cNvSpPr/>
          <p:nvPr/>
        </p:nvSpPr>
        <p:spPr>
          <a:xfrm>
            <a:off x="1806056" y="1653429"/>
            <a:ext cx="216024" cy="2160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992784" y="4420269"/>
            <a:ext cx="1842568" cy="1384995"/>
          </a:xfrm>
          <a:prstGeom prst="rect">
            <a:avLst/>
          </a:prstGeom>
          <a:noFill/>
        </p:spPr>
        <p:txBody>
          <a:bodyPr wrap="square" rtlCol="0">
            <a:spAutoFit/>
          </a:bodyPr>
          <a:lstStyle/>
          <a:p>
            <a:r>
              <a:rPr lang="en-ZA" sz="1200" b="1" u="sng" dirty="0"/>
              <a:t>Reason for decline (</a:t>
            </a:r>
            <a:r>
              <a:rPr lang="en-ZA" sz="1200" b="1" u="sng" dirty="0" smtClean="0"/>
              <a:t>n=24):</a:t>
            </a:r>
            <a:endParaRPr lang="en-ZA" sz="1200" b="1" u="sng" dirty="0"/>
          </a:p>
          <a:p>
            <a:pPr marL="171450" indent="-171450">
              <a:buFont typeface="Wingdings" panose="05000000000000000000" pitchFamily="2" charset="2"/>
              <a:buChar char="§"/>
            </a:pPr>
            <a:r>
              <a:rPr lang="en-ZA" sz="1200" dirty="0"/>
              <a:t>12 side </a:t>
            </a:r>
            <a:r>
              <a:rPr lang="en-ZA" sz="1200" dirty="0" smtClean="0"/>
              <a:t>effects</a:t>
            </a:r>
          </a:p>
          <a:p>
            <a:pPr marL="171450" indent="-171450">
              <a:buFont typeface="Wingdings" panose="05000000000000000000" pitchFamily="2" charset="2"/>
              <a:buChar char="§"/>
            </a:pPr>
            <a:r>
              <a:rPr lang="en-ZA" sz="1200" dirty="0" smtClean="0"/>
              <a:t>3 Stigma</a:t>
            </a:r>
          </a:p>
          <a:p>
            <a:pPr marL="171450" indent="-171450">
              <a:buFont typeface="Wingdings" panose="05000000000000000000" pitchFamily="2" charset="2"/>
              <a:buChar char="§"/>
            </a:pPr>
            <a:r>
              <a:rPr lang="en-ZA" sz="1200" dirty="0" smtClean="0"/>
              <a:t>2 </a:t>
            </a:r>
            <a:r>
              <a:rPr lang="en-ZA" sz="1200" dirty="0"/>
              <a:t>Clinic too </a:t>
            </a:r>
            <a:r>
              <a:rPr lang="en-ZA" sz="1200" dirty="0" smtClean="0"/>
              <a:t>far</a:t>
            </a:r>
          </a:p>
          <a:p>
            <a:pPr marL="171450" indent="-171450">
              <a:buFont typeface="Wingdings" panose="05000000000000000000" pitchFamily="2" charset="2"/>
              <a:buChar char="§"/>
            </a:pPr>
            <a:r>
              <a:rPr lang="en-ZA" sz="1200" dirty="0" smtClean="0"/>
              <a:t>1 </a:t>
            </a:r>
            <a:r>
              <a:rPr lang="en-ZA" sz="1200" dirty="0"/>
              <a:t>Family </a:t>
            </a:r>
            <a:r>
              <a:rPr lang="en-ZA" sz="1200" dirty="0" smtClean="0"/>
              <a:t>Disapproved</a:t>
            </a:r>
          </a:p>
          <a:p>
            <a:pPr marL="171450" indent="-171450">
              <a:buFont typeface="Wingdings" panose="05000000000000000000" pitchFamily="2" charset="2"/>
              <a:buChar char="§"/>
            </a:pPr>
            <a:r>
              <a:rPr lang="en-ZA" sz="1200" dirty="0" smtClean="0"/>
              <a:t>1 Monogamous</a:t>
            </a:r>
          </a:p>
          <a:p>
            <a:pPr marL="171450" indent="-171450">
              <a:buFont typeface="Wingdings" panose="05000000000000000000" pitchFamily="2" charset="2"/>
              <a:buChar char="§"/>
            </a:pPr>
            <a:r>
              <a:rPr lang="en-ZA" sz="1200" dirty="0" smtClean="0"/>
              <a:t>5 Other</a:t>
            </a:r>
            <a:endParaRPr lang="en-ZA" sz="1200" dirty="0"/>
          </a:p>
        </p:txBody>
      </p:sp>
      <p:sp>
        <p:nvSpPr>
          <p:cNvPr id="5" name="TextBox 4"/>
          <p:cNvSpPr txBox="1"/>
          <p:nvPr/>
        </p:nvSpPr>
        <p:spPr>
          <a:xfrm>
            <a:off x="3809554" y="4420269"/>
            <a:ext cx="1800200" cy="1015663"/>
          </a:xfrm>
          <a:prstGeom prst="rect">
            <a:avLst/>
          </a:prstGeom>
          <a:noFill/>
        </p:spPr>
        <p:txBody>
          <a:bodyPr wrap="square" rtlCol="0">
            <a:spAutoFit/>
          </a:bodyPr>
          <a:lstStyle/>
          <a:p>
            <a:r>
              <a:rPr lang="en-ZA" sz="1200" b="1" u="sng" dirty="0"/>
              <a:t>Reason for decline (n=7):</a:t>
            </a:r>
          </a:p>
          <a:p>
            <a:pPr marL="171450" indent="-171450">
              <a:buFont typeface="Wingdings" panose="05000000000000000000" pitchFamily="2" charset="2"/>
              <a:buChar char="§"/>
            </a:pPr>
            <a:r>
              <a:rPr lang="en-ZA" sz="1200" dirty="0"/>
              <a:t>2 Side </a:t>
            </a:r>
            <a:r>
              <a:rPr lang="en-ZA" sz="1200" dirty="0" smtClean="0"/>
              <a:t>Effects</a:t>
            </a:r>
          </a:p>
          <a:p>
            <a:pPr marL="171450" indent="-171450">
              <a:buFont typeface="Wingdings" panose="05000000000000000000" pitchFamily="2" charset="2"/>
              <a:buChar char="§"/>
            </a:pPr>
            <a:r>
              <a:rPr lang="en-ZA" sz="1200" dirty="0" smtClean="0"/>
              <a:t>1 </a:t>
            </a:r>
            <a:r>
              <a:rPr lang="en-ZA" sz="1200" dirty="0"/>
              <a:t>Clinic too far</a:t>
            </a:r>
            <a:r>
              <a:rPr lang="en-ZA" sz="1200" dirty="0" smtClean="0"/>
              <a:t>,</a:t>
            </a:r>
          </a:p>
          <a:p>
            <a:pPr marL="171450" indent="-171450">
              <a:buFont typeface="Wingdings" panose="05000000000000000000" pitchFamily="2" charset="2"/>
              <a:buChar char="§"/>
            </a:pPr>
            <a:r>
              <a:rPr lang="en-ZA" sz="1200" dirty="0" smtClean="0"/>
              <a:t>1 Monogamous</a:t>
            </a:r>
          </a:p>
          <a:p>
            <a:pPr marL="171450" indent="-171450">
              <a:buFont typeface="Wingdings" panose="05000000000000000000" pitchFamily="2" charset="2"/>
              <a:buChar char="§"/>
            </a:pPr>
            <a:r>
              <a:rPr lang="en-ZA" sz="1200" dirty="0" smtClean="0"/>
              <a:t>3 </a:t>
            </a:r>
            <a:r>
              <a:rPr lang="en-ZA" sz="1200" dirty="0"/>
              <a:t>Other</a:t>
            </a:r>
          </a:p>
        </p:txBody>
      </p:sp>
      <p:sp>
        <p:nvSpPr>
          <p:cNvPr id="23" name="TextBox 22"/>
          <p:cNvSpPr txBox="1"/>
          <p:nvPr/>
        </p:nvSpPr>
        <p:spPr>
          <a:xfrm>
            <a:off x="6570934" y="4420269"/>
            <a:ext cx="2314748" cy="1015663"/>
          </a:xfrm>
          <a:prstGeom prst="rect">
            <a:avLst/>
          </a:prstGeom>
          <a:noFill/>
        </p:spPr>
        <p:txBody>
          <a:bodyPr wrap="square" rtlCol="0">
            <a:spAutoFit/>
          </a:bodyPr>
          <a:lstStyle/>
          <a:p>
            <a:r>
              <a:rPr lang="en-ZA" sz="1200" b="1" u="sng" dirty="0"/>
              <a:t>Reason for decline (n=3):</a:t>
            </a:r>
          </a:p>
          <a:p>
            <a:pPr marL="171450" indent="-171450">
              <a:buFont typeface="Wingdings" panose="05000000000000000000" pitchFamily="2" charset="2"/>
              <a:buChar char="§"/>
            </a:pPr>
            <a:r>
              <a:rPr lang="en-ZA" sz="1200" dirty="0"/>
              <a:t>1 I don’t like </a:t>
            </a:r>
            <a:r>
              <a:rPr lang="en-ZA" sz="1200" dirty="0" smtClean="0"/>
              <a:t>pills</a:t>
            </a:r>
          </a:p>
          <a:p>
            <a:pPr marL="171450" indent="-171450">
              <a:buFont typeface="Wingdings" panose="05000000000000000000" pitchFamily="2" charset="2"/>
              <a:buChar char="§"/>
            </a:pPr>
            <a:r>
              <a:rPr lang="en-ZA" sz="1200" dirty="0" smtClean="0"/>
              <a:t>1 </a:t>
            </a:r>
            <a:r>
              <a:rPr lang="en-ZA" sz="1200" dirty="0"/>
              <a:t>I am </a:t>
            </a:r>
            <a:r>
              <a:rPr lang="en-ZA" sz="1200" dirty="0" smtClean="0"/>
              <a:t>undecided</a:t>
            </a:r>
          </a:p>
          <a:p>
            <a:pPr marL="171450" indent="-171450">
              <a:buFont typeface="Wingdings" panose="05000000000000000000" pitchFamily="2" charset="2"/>
              <a:buChar char="§"/>
            </a:pPr>
            <a:r>
              <a:rPr lang="en-ZA" sz="1200" dirty="0" smtClean="0"/>
              <a:t>1 </a:t>
            </a:r>
            <a:r>
              <a:rPr lang="en-ZA" sz="1200" dirty="0"/>
              <a:t>Has one faithful  sexual partner</a:t>
            </a:r>
          </a:p>
        </p:txBody>
      </p:sp>
    </p:spTree>
    <p:extLst>
      <p:ext uri="{BB962C8B-B14F-4D97-AF65-F5344CB8AC3E}">
        <p14:creationId xmlns:p14="http://schemas.microsoft.com/office/powerpoint/2010/main" val="677083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46" name="think-cell Slide" r:id="rId5" imgW="270" imgH="270" progId="TCLayout.ActiveDocument.1">
                  <p:embed/>
                </p:oleObj>
              </mc:Choice>
              <mc:Fallback>
                <p:oleObj name="think-cell Slide" r:id="rId5" imgW="270" imgH="270" progId="TCLayout.ActiveDocument.1">
                  <p:embed/>
                  <p:pic>
                    <p:nvPicPr>
                      <p:cNvPr id="4" name="Object 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itle 1"/>
          <p:cNvSpPr txBox="1">
            <a:spLocks/>
          </p:cNvSpPr>
          <p:nvPr/>
        </p:nvSpPr>
        <p:spPr>
          <a:xfrm>
            <a:off x="215528" y="89965"/>
            <a:ext cx="8748712" cy="903288"/>
          </a:xfrm>
          <a:prstGeom prst="rect">
            <a:avLst/>
          </a:prstGeom>
          <a:noFill/>
        </p:spPr>
        <p:txBody>
          <a:bodyPr anchor="ctr"/>
          <a:lst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2pPr>
            <a:lvl3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3pPr>
            <a:lvl4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4pPr>
            <a:lvl5pPr algn="l" rtl="0" eaLnBrk="0" fontAlgn="base" hangingPunct="0">
              <a:spcBef>
                <a:spcPct val="0"/>
              </a:spcBef>
              <a:spcAft>
                <a:spcPct val="0"/>
              </a:spcAft>
              <a:defRPr sz="3200">
                <a:solidFill>
                  <a:schemeClr val="bg1"/>
                </a:solidFill>
                <a:latin typeface="Verdana" pitchFamily="-109" charset="0"/>
                <a:ea typeface="Arial" pitchFamily="-109" charset="0"/>
                <a:cs typeface="Arial" pitchFamily="-109" charset="0"/>
              </a:defRPr>
            </a:lvl5pPr>
            <a:lvl6pPr marL="4572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6pPr>
            <a:lvl7pPr marL="9144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7pPr>
            <a:lvl8pPr marL="13716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8pPr>
            <a:lvl9pPr marL="1828800" algn="l" rtl="0" fontAlgn="base">
              <a:spcBef>
                <a:spcPct val="0"/>
              </a:spcBef>
              <a:spcAft>
                <a:spcPct val="0"/>
              </a:spcAft>
              <a:defRPr sz="3200">
                <a:solidFill>
                  <a:schemeClr val="bg1"/>
                </a:solidFill>
                <a:latin typeface="Verdana" pitchFamily="-109" charset="0"/>
                <a:ea typeface="Arial" pitchFamily="-109" charset="0"/>
                <a:cs typeface="Arial" pitchFamily="-109" charset="0"/>
              </a:defRPr>
            </a:lvl9pPr>
          </a:lstStyle>
          <a:p>
            <a:pPr algn="ctr"/>
            <a:r>
              <a:rPr lang="en-ZA" sz="4000" b="1" kern="0" dirty="0">
                <a:solidFill>
                  <a:srgbClr val="002060"/>
                </a:solidFill>
                <a:latin typeface="Calibri" panose="020F0502020204030204" pitchFamily="34" charset="0"/>
                <a:cs typeface="Arial" panose="020B0604020202020204" pitchFamily="34" charset="0"/>
              </a:rPr>
              <a:t>Sex and Risk: A driver for PrEP uptake</a:t>
            </a:r>
          </a:p>
        </p:txBody>
      </p:sp>
      <p:sp>
        <p:nvSpPr>
          <p:cNvPr id="7" name="Slide Number Placeholder 3"/>
          <p:cNvSpPr>
            <a:spLocks noGrp="1"/>
          </p:cNvSpPr>
          <p:nvPr>
            <p:ph type="sldNum" sz="quarter" idx="12"/>
          </p:nvPr>
        </p:nvSpPr>
        <p:spPr>
          <a:xfrm>
            <a:off x="8458200" y="6553200"/>
            <a:ext cx="685800" cy="304800"/>
          </a:xfrm>
        </p:spPr>
        <p:txBody>
          <a:bodyPr/>
          <a:lstStyle/>
          <a:p>
            <a:pPr>
              <a:defRPr/>
            </a:pPr>
            <a:fld id="{A14F054A-1A36-443C-BE9A-7E62A227BE57}" type="slidenum">
              <a:rPr lang="en-US" sz="1200" smtClean="0">
                <a:latin typeface="Calibri" panose="020F0502020204030204" pitchFamily="34" charset="0"/>
                <a:cs typeface="Arial" panose="020B0604020202020204" pitchFamily="34" charset="0"/>
              </a:rPr>
              <a:pPr>
                <a:defRPr/>
              </a:pPr>
              <a:t>9</a:t>
            </a:fld>
            <a:endParaRPr lang="en-US" sz="1200" dirty="0">
              <a:latin typeface="Calibri" panose="020F0502020204030204" pitchFamily="34" charset="0"/>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2666785113"/>
              </p:ext>
            </p:extLst>
          </p:nvPr>
        </p:nvGraphicFramePr>
        <p:xfrm>
          <a:off x="5292080" y="1590764"/>
          <a:ext cx="4392488" cy="28922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Chart 17"/>
          <p:cNvGraphicFramePr>
            <a:graphicFrameLocks/>
          </p:cNvGraphicFramePr>
          <p:nvPr>
            <p:extLst>
              <p:ext uri="{D42A27DB-BD31-4B8C-83A1-F6EECF244321}">
                <p14:modId xmlns:p14="http://schemas.microsoft.com/office/powerpoint/2010/main" val="2970797690"/>
              </p:ext>
            </p:extLst>
          </p:nvPr>
        </p:nvGraphicFramePr>
        <p:xfrm>
          <a:off x="76201" y="1452265"/>
          <a:ext cx="10270030" cy="4064654"/>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4713155" y="2238812"/>
            <a:ext cx="3308532" cy="600164"/>
          </a:xfrm>
          <a:prstGeom prst="rect">
            <a:avLst/>
          </a:prstGeom>
          <a:noFill/>
          <a:ln w="12700">
            <a:solidFill>
              <a:schemeClr val="tx1">
                <a:lumMod val="50000"/>
                <a:lumOff val="50000"/>
              </a:schemeClr>
            </a:solidFill>
            <a:prstDash val="sysDash"/>
          </a:ln>
        </p:spPr>
        <p:txBody>
          <a:bodyPr wrap="square" rtlCol="0">
            <a:spAutoFit/>
          </a:bodyPr>
          <a:lstStyle/>
          <a:p>
            <a:pPr algn="ctr"/>
            <a:r>
              <a:rPr lang="en-ZA" sz="1100" i="1" dirty="0" smtClean="0"/>
              <a:t>Out of the 53 MSM current and past users, 35 did not understand this question and responses were invalid and excluded from the analysis of this question</a:t>
            </a:r>
            <a:endParaRPr lang="en-ZA" sz="1100" i="1" dirty="0"/>
          </a:p>
        </p:txBody>
      </p:sp>
      <p:cxnSp>
        <p:nvCxnSpPr>
          <p:cNvPr id="12" name="Straight Connector 11"/>
          <p:cNvCxnSpPr/>
          <p:nvPr/>
        </p:nvCxnSpPr>
        <p:spPr>
          <a:xfrm>
            <a:off x="395288" y="1085296"/>
            <a:ext cx="8568952"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259632" y="901210"/>
            <a:ext cx="6599884" cy="400110"/>
          </a:xfrm>
          <a:prstGeom prst="rect">
            <a:avLst/>
          </a:prstGeom>
          <a:solidFill>
            <a:schemeClr val="bg1"/>
          </a:solidFill>
          <a:ln>
            <a:solidFill>
              <a:srgbClr val="002060"/>
            </a:solidFill>
          </a:ln>
        </p:spPr>
        <p:txBody>
          <a:bodyPr wrap="none">
            <a:spAutoFit/>
          </a:bodyPr>
          <a:lstStyle/>
          <a:p>
            <a:r>
              <a:rPr lang="en-ZA" sz="2000" dirty="0">
                <a:solidFill>
                  <a:srgbClr val="002060"/>
                </a:solidFill>
                <a:latin typeface="Calibri" panose="020F0502020204030204" pitchFamily="34" charset="0"/>
              </a:rPr>
              <a:t>Reasons for Initiation amongst Current and Past Users of </a:t>
            </a:r>
            <a:r>
              <a:rPr lang="en-ZA" sz="2000" dirty="0" err="1">
                <a:solidFill>
                  <a:srgbClr val="002060"/>
                </a:solidFill>
                <a:latin typeface="Calibri" panose="020F0502020204030204" pitchFamily="34" charset="0"/>
              </a:rPr>
              <a:t>PrEP</a:t>
            </a:r>
            <a:endParaRPr lang="en-ZA" sz="2000" dirty="0">
              <a:solidFill>
                <a:srgbClr val="002060"/>
              </a:solidFill>
              <a:latin typeface="Calibri" panose="020F0502020204030204" pitchFamily="34" charset="0"/>
            </a:endParaRPr>
          </a:p>
        </p:txBody>
      </p:sp>
      <p:sp>
        <p:nvSpPr>
          <p:cNvPr id="15" name="Rectangle 14"/>
          <p:cNvSpPr/>
          <p:nvPr/>
        </p:nvSpPr>
        <p:spPr>
          <a:xfrm>
            <a:off x="632893" y="5661248"/>
            <a:ext cx="8168207" cy="707886"/>
          </a:xfrm>
          <a:prstGeom prst="rect">
            <a:avLst/>
          </a:prstGeom>
          <a:solidFill>
            <a:srgbClr val="002060"/>
          </a:solidFill>
        </p:spPr>
        <p:txBody>
          <a:bodyPr wrap="square">
            <a:spAutoFit/>
          </a:bodyPr>
          <a:lstStyle/>
          <a:p>
            <a:pPr>
              <a:spcAft>
                <a:spcPts val="0"/>
              </a:spcAft>
            </a:pPr>
            <a:r>
              <a:rPr lang="en-GB" sz="2000" b="1"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Sex and Risk</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Irrespective of key population type the primary reason for initiating </a:t>
            </a:r>
            <a:r>
              <a:rPr lang="en-GB" sz="2000" dirty="0" err="1">
                <a:solidFill>
                  <a:schemeClr val="bg1"/>
                </a:solidFill>
                <a:latin typeface="Calibri" panose="020F0502020204030204" pitchFamily="34" charset="0"/>
                <a:ea typeface="Times New Roman" panose="02020603050405020304" pitchFamily="18" charset="0"/>
                <a:cs typeface="Times New Roman" panose="02020603050405020304" pitchFamily="18" charset="0"/>
              </a:rPr>
              <a:t>PrEP</a:t>
            </a:r>
            <a:r>
              <a:rPr lang="en-GB" sz="2000"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 was being sexually active</a:t>
            </a:r>
          </a:p>
        </p:txBody>
      </p:sp>
    </p:spTree>
    <p:extLst>
      <p:ext uri="{BB962C8B-B14F-4D97-AF65-F5344CB8AC3E}">
        <p14:creationId xmlns:p14="http://schemas.microsoft.com/office/powerpoint/2010/main" val="12025038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9227</TotalTime>
  <Words>1380</Words>
  <Application>Microsoft Office PowerPoint</Application>
  <PresentationFormat>On-screen Show (4:3)</PresentationFormat>
  <Paragraphs>257</Paragraphs>
  <Slides>17</Slides>
  <Notes>17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7" baseType="lpstr">
      <vt:lpstr>MS Mincho</vt:lpstr>
      <vt:lpstr>MS PGothic</vt:lpstr>
      <vt:lpstr>Arial</vt:lpstr>
      <vt:lpstr>Calibri</vt:lpstr>
      <vt:lpstr>Gill Sans MT</vt:lpstr>
      <vt:lpstr>Times New Roman</vt:lpstr>
      <vt:lpstr>Wingdings</vt:lpstr>
      <vt:lpstr>Office Theme</vt:lpstr>
      <vt:lpstr>Custom Design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Saal</cp:lastModifiedBy>
  <cp:revision>271</cp:revision>
  <cp:lastPrinted>2018-07-19T11:05:51Z</cp:lastPrinted>
  <dcterms:created xsi:type="dcterms:W3CDTF">2013-10-17T06:13:57Z</dcterms:created>
  <dcterms:modified xsi:type="dcterms:W3CDTF">2018-07-25T07:47:28Z</dcterms:modified>
</cp:coreProperties>
</file>